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50" r:id="rId1"/>
    <p:sldMasterId id="2147483906" r:id="rId2"/>
  </p:sldMasterIdLst>
  <p:notesMasterIdLst>
    <p:notesMasterId r:id="rId27"/>
  </p:notesMasterIdLst>
  <p:sldIdLst>
    <p:sldId id="356" r:id="rId3"/>
    <p:sldId id="315" r:id="rId4"/>
    <p:sldId id="314" r:id="rId5"/>
    <p:sldId id="316" r:id="rId6"/>
    <p:sldId id="378" r:id="rId7"/>
    <p:sldId id="375" r:id="rId8"/>
    <p:sldId id="329" r:id="rId9"/>
    <p:sldId id="360" r:id="rId10"/>
    <p:sldId id="367" r:id="rId11"/>
    <p:sldId id="368" r:id="rId12"/>
    <p:sldId id="354" r:id="rId13"/>
    <p:sldId id="379" r:id="rId14"/>
    <p:sldId id="359" r:id="rId15"/>
    <p:sldId id="357" r:id="rId16"/>
    <p:sldId id="376" r:id="rId17"/>
    <p:sldId id="366" r:id="rId18"/>
    <p:sldId id="369" r:id="rId19"/>
    <p:sldId id="370" r:id="rId20"/>
    <p:sldId id="371" r:id="rId21"/>
    <p:sldId id="372" r:id="rId22"/>
    <p:sldId id="373" r:id="rId23"/>
    <p:sldId id="361" r:id="rId24"/>
    <p:sldId id="380" r:id="rId25"/>
    <p:sldId id="374" r:id="rId26"/>
  </p:sldIdLst>
  <p:sldSz cx="12192000" cy="6858000"/>
  <p:notesSz cx="7045325" cy="934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0925" autoAdjust="0"/>
  </p:normalViewPr>
  <p:slideViewPr>
    <p:cSldViewPr snapToGrid="0">
      <p:cViewPr varScale="1">
        <p:scale>
          <a:sx n="38" d="100"/>
          <a:sy n="38" d="100"/>
        </p:scale>
        <p:origin x="54" y="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334D9-CEEF-4C8B-B0E8-BCD704A3176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C61E62E-12D8-473D-990A-4C4AFB8B811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78AE7905-31D4-4105-9373-4236F2DED976}" type="parTrans" cxnId="{516753E8-8313-419B-BFD9-BFD4A020CC8F}">
      <dgm:prSet/>
      <dgm:spPr/>
      <dgm:t>
        <a:bodyPr/>
        <a:lstStyle/>
        <a:p>
          <a:endParaRPr lang="ru-RU"/>
        </a:p>
      </dgm:t>
    </dgm:pt>
    <dgm:pt modelId="{3956E07C-A774-4756-A8C6-F621A82F5D1E}" type="sibTrans" cxnId="{516753E8-8313-419B-BFD9-BFD4A020CC8F}">
      <dgm:prSet/>
      <dgm:spPr/>
      <dgm:t>
        <a:bodyPr/>
        <a:lstStyle/>
        <a:p>
          <a:endParaRPr lang="ru-RU"/>
        </a:p>
      </dgm:t>
    </dgm:pt>
    <dgm:pt modelId="{397E0D50-0C4A-4C7F-A8D8-A55C29637F4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71D9C3E9-E819-4A5D-A8CB-6007E05FA171}" type="parTrans" cxnId="{4340C3F9-137A-4A46-B28E-11E9975DA04E}">
      <dgm:prSet/>
      <dgm:spPr/>
      <dgm:t>
        <a:bodyPr/>
        <a:lstStyle/>
        <a:p>
          <a:endParaRPr lang="ru-RU"/>
        </a:p>
      </dgm:t>
    </dgm:pt>
    <dgm:pt modelId="{EC2A185A-5562-4BA2-BFF5-FE2BA7BA5188}" type="sibTrans" cxnId="{4340C3F9-137A-4A46-B28E-11E9975DA04E}">
      <dgm:prSet/>
      <dgm:spPr/>
      <dgm:t>
        <a:bodyPr/>
        <a:lstStyle/>
        <a:p>
          <a:endParaRPr lang="ru-RU"/>
        </a:p>
      </dgm:t>
    </dgm:pt>
    <dgm:pt modelId="{1A86EF58-3281-418E-8AD6-D6FC9DB56E2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85750" marR="0" lvl="0" indent="-19843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Открытость и доступность информации.</a:t>
          </a:r>
        </a:p>
      </dgm:t>
    </dgm:pt>
    <dgm:pt modelId="{C0EA8E36-5029-4EFC-BECA-15DC2092A687}" type="parTrans" cxnId="{678930CF-11E6-443E-B903-77EB7FE5875B}">
      <dgm:prSet/>
      <dgm:spPr/>
      <dgm:t>
        <a:bodyPr/>
        <a:lstStyle/>
        <a:p>
          <a:endParaRPr lang="ru-RU"/>
        </a:p>
      </dgm:t>
    </dgm:pt>
    <dgm:pt modelId="{CFA81513-9517-44E3-8561-49E1AABC770D}" type="sibTrans" cxnId="{678930CF-11E6-443E-B903-77EB7FE5875B}">
      <dgm:prSet/>
      <dgm:spPr/>
      <dgm:t>
        <a:bodyPr/>
        <a:lstStyle/>
        <a:p>
          <a:endParaRPr lang="ru-RU"/>
        </a:p>
      </dgm:t>
    </dgm:pt>
    <dgm:pt modelId="{A8EC7A95-E6E6-49E1-AE99-5E96E599EA8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69875" marR="0" lvl="0" indent="-182563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Подготовка и рассылка методических материалов по вопросам применения  ФЗ-442</a:t>
          </a:r>
          <a:b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«Об основах социального обслуживания граждан в Российской Федерации».</a:t>
          </a:r>
          <a:endParaRPr lang="ru-RU" sz="1700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558186DA-759E-4C0D-BF40-D8D0C3147854}" type="parTrans" cxnId="{1061CEB1-C39F-47BF-8611-FE6D3E77E149}">
      <dgm:prSet/>
      <dgm:spPr/>
      <dgm:t>
        <a:bodyPr/>
        <a:lstStyle/>
        <a:p>
          <a:endParaRPr lang="ru-RU"/>
        </a:p>
      </dgm:t>
    </dgm:pt>
    <dgm:pt modelId="{4E756F75-3E15-4C14-A401-B80DB0CF1B0C}" type="sibTrans" cxnId="{1061CEB1-C39F-47BF-8611-FE6D3E77E149}">
      <dgm:prSet/>
      <dgm:spPr/>
      <dgm:t>
        <a:bodyPr/>
        <a:lstStyle/>
        <a:p>
          <a:endParaRPr lang="ru-RU"/>
        </a:p>
      </dgm:t>
    </dgm:pt>
    <dgm:pt modelId="{EA9D0C88-B6BB-4761-9997-703C649E548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28600" indent="-141288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Формирование и рассылка информационно-методических материалов о социальном обслуживании граждан, социальном волонтерстве, о сопровождаемом проживании, </a:t>
          </a:r>
          <a:b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о проведении тематических семинаров/вебинаров и других информационных материалов социально ориентированным некоммерческим организациям на 118 электронных адресов. </a:t>
          </a:r>
          <a:endParaRPr lang="ru-RU" sz="1700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DEF5A480-DC80-4D0B-8EEA-03E188C5DD31}" type="sibTrans" cxnId="{2013C045-8B30-4E1B-A13D-5A2ADDBF7A5A}">
      <dgm:prSet/>
      <dgm:spPr/>
      <dgm:t>
        <a:bodyPr/>
        <a:lstStyle/>
        <a:p>
          <a:endParaRPr lang="ru-RU"/>
        </a:p>
      </dgm:t>
    </dgm:pt>
    <dgm:pt modelId="{DD4AC362-C13E-41E5-926C-494EBA58DB95}" type="parTrans" cxnId="{2013C045-8B30-4E1B-A13D-5A2ADDBF7A5A}">
      <dgm:prSet/>
      <dgm:spPr/>
      <dgm:t>
        <a:bodyPr/>
        <a:lstStyle/>
        <a:p>
          <a:endParaRPr lang="ru-RU"/>
        </a:p>
      </dgm:t>
    </dgm:pt>
    <dgm:pt modelId="{AF3D9B4E-FA40-404A-AEED-CFE1547BD8F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285750" marR="0" lvl="0" indent="-19843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700" i="1" dirty="0" smtClean="0">
              <a:solidFill>
                <a:srgbClr val="002060"/>
              </a:solidFill>
              <a:latin typeface="Georgia" panose="02040502050405020303" pitchFamily="18" charset="0"/>
            </a:rPr>
            <a:t>Хранение и обработка персональных данных.</a:t>
          </a:r>
        </a:p>
      </dgm:t>
    </dgm:pt>
    <dgm:pt modelId="{1FD99258-6A88-4229-AC05-08AEB28E0BA9}" type="parTrans" cxnId="{6645CEEE-CFD5-43A2-B334-4FDA590A2814}">
      <dgm:prSet/>
      <dgm:spPr/>
      <dgm:t>
        <a:bodyPr/>
        <a:lstStyle/>
        <a:p>
          <a:endParaRPr lang="ru-RU"/>
        </a:p>
      </dgm:t>
    </dgm:pt>
    <dgm:pt modelId="{F4F82DEB-5D4C-462B-A7E9-63AA3F8A51F3}" type="sibTrans" cxnId="{6645CEEE-CFD5-43A2-B334-4FDA590A2814}">
      <dgm:prSet/>
      <dgm:spPr/>
      <dgm:t>
        <a:bodyPr/>
        <a:lstStyle/>
        <a:p>
          <a:endParaRPr lang="ru-RU"/>
        </a:p>
      </dgm:t>
    </dgm:pt>
    <dgm:pt modelId="{7DF7880E-81B7-481A-993A-2A39BB2895C3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ru-RU" dirty="0"/>
        </a:p>
      </dgm:t>
    </dgm:pt>
    <dgm:pt modelId="{B390F35D-E577-4499-8C08-594B08C4736E}" type="sibTrans" cxnId="{0A4EAD6D-CD32-49DB-B746-F2C6D246CB2B}">
      <dgm:prSet/>
      <dgm:spPr/>
      <dgm:t>
        <a:bodyPr/>
        <a:lstStyle/>
        <a:p>
          <a:endParaRPr lang="ru-RU"/>
        </a:p>
      </dgm:t>
    </dgm:pt>
    <dgm:pt modelId="{D5A43E9E-AC90-48F3-BA79-4700B42C4B88}" type="parTrans" cxnId="{0A4EAD6D-CD32-49DB-B746-F2C6D246CB2B}">
      <dgm:prSet/>
      <dgm:spPr/>
      <dgm:t>
        <a:bodyPr/>
        <a:lstStyle/>
        <a:p>
          <a:endParaRPr lang="ru-RU"/>
        </a:p>
      </dgm:t>
    </dgm:pt>
    <dgm:pt modelId="{0B5305F6-4D9D-4978-AE05-3E2D10657D6F}" type="pres">
      <dgm:prSet presAssocID="{3D3334D9-CEEF-4C8B-B0E8-BCD704A317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CB70F5-F64C-4DCF-994E-DC6E3DD4537E}" type="pres">
      <dgm:prSet presAssocID="{7DF7880E-81B7-481A-993A-2A39BB2895C3}" presName="composite" presStyleCnt="0"/>
      <dgm:spPr/>
    </dgm:pt>
    <dgm:pt modelId="{25D961C7-63EC-4582-93C5-2E4ABC25C054}" type="pres">
      <dgm:prSet presAssocID="{7DF7880E-81B7-481A-993A-2A39BB2895C3}" presName="parentText" presStyleLbl="alignNode1" presStyleIdx="0" presStyleCnt="3" custScaleX="74439" custLinFactNeighborX="-2538" custLinFactNeighborY="-988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C35A9-250E-46AC-9AC0-D81A82C25184}" type="pres">
      <dgm:prSet presAssocID="{7DF7880E-81B7-481A-993A-2A39BB2895C3}" presName="descendantText" presStyleLbl="alignAcc1" presStyleIdx="0" presStyleCnt="3" custScaleX="101267" custScaleY="135139" custLinFactNeighborX="308" custLinFactNeighborY="-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C845F-C5DB-4A83-9C13-01E8C7B2285B}" type="pres">
      <dgm:prSet presAssocID="{B390F35D-E577-4499-8C08-594B08C4736E}" presName="sp" presStyleCnt="0"/>
      <dgm:spPr/>
    </dgm:pt>
    <dgm:pt modelId="{C1B049E7-47E1-48FA-9661-10869F3DD03B}" type="pres">
      <dgm:prSet presAssocID="{EC61E62E-12D8-473D-990A-4C4AFB8B811E}" presName="composite" presStyleCnt="0"/>
      <dgm:spPr/>
    </dgm:pt>
    <dgm:pt modelId="{7E2E8560-2DF6-4A56-B628-715AB21F4038}" type="pres">
      <dgm:prSet presAssocID="{EC61E62E-12D8-473D-990A-4C4AFB8B811E}" presName="parentText" presStyleLbl="alignNode1" presStyleIdx="1" presStyleCnt="3" custScaleX="72174" custLinFactNeighborX="-6311" custLinFactNeighborY="-114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15088-3E5D-479A-A870-131482CFBADB}" type="pres">
      <dgm:prSet presAssocID="{EC61E62E-12D8-473D-990A-4C4AFB8B811E}" presName="descendantText" presStyleLbl="alignAcc1" presStyleIdx="1" presStyleCnt="3" custScaleX="100644" custScaleY="144449" custLinFactNeighborX="129" custLinFactNeighborY="6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F0CCA-B61E-4267-B981-5AA6EB72745A}" type="pres">
      <dgm:prSet presAssocID="{3956E07C-A774-4756-A8C6-F621A82F5D1E}" presName="sp" presStyleCnt="0"/>
      <dgm:spPr/>
    </dgm:pt>
    <dgm:pt modelId="{33769FD8-4AE2-4B20-BDE2-B55EB0F6A938}" type="pres">
      <dgm:prSet presAssocID="{397E0D50-0C4A-4C7F-A8D8-A55C29637F46}" presName="composite" presStyleCnt="0"/>
      <dgm:spPr/>
    </dgm:pt>
    <dgm:pt modelId="{2B6DD867-AE0A-46BA-A09C-85129CEFB17E}" type="pres">
      <dgm:prSet presAssocID="{397E0D50-0C4A-4C7F-A8D8-A55C29637F46}" presName="parentText" presStyleLbl="alignNode1" presStyleIdx="2" presStyleCnt="3" custScaleX="79273" custLinFactNeighborX="-5745" custLinFactNeighborY="178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A8240-7615-4CDA-867D-254633162C33}" type="pres">
      <dgm:prSet presAssocID="{397E0D50-0C4A-4C7F-A8D8-A55C29637F46}" presName="descendantText" presStyleLbl="alignAcc1" presStyleIdx="2" presStyleCnt="3" custScaleX="100481" custScaleY="122543" custLinFactNeighborX="-162" custLinFactNeighborY="17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6753E8-8313-419B-BFD9-BFD4A020CC8F}" srcId="{3D3334D9-CEEF-4C8B-B0E8-BCD704A31766}" destId="{EC61E62E-12D8-473D-990A-4C4AFB8B811E}" srcOrd="1" destOrd="0" parTransId="{78AE7905-31D4-4105-9373-4236F2DED976}" sibTransId="{3956E07C-A774-4756-A8C6-F621A82F5D1E}"/>
    <dgm:cxn modelId="{F0181974-1C28-4BD9-9046-2CEE7F9ADED6}" type="presOf" srcId="{3D3334D9-CEEF-4C8B-B0E8-BCD704A31766}" destId="{0B5305F6-4D9D-4978-AE05-3E2D10657D6F}" srcOrd="0" destOrd="0" presId="urn:microsoft.com/office/officeart/2005/8/layout/chevron2"/>
    <dgm:cxn modelId="{678930CF-11E6-443E-B903-77EB7FE5875B}" srcId="{397E0D50-0C4A-4C7F-A8D8-A55C29637F46}" destId="{1A86EF58-3281-418E-8AD6-D6FC9DB56E24}" srcOrd="0" destOrd="0" parTransId="{C0EA8E36-5029-4EFC-BECA-15DC2092A687}" sibTransId="{CFA81513-9517-44E3-8561-49E1AABC770D}"/>
    <dgm:cxn modelId="{4340C3F9-137A-4A46-B28E-11E9975DA04E}" srcId="{3D3334D9-CEEF-4C8B-B0E8-BCD704A31766}" destId="{397E0D50-0C4A-4C7F-A8D8-A55C29637F46}" srcOrd="2" destOrd="0" parTransId="{71D9C3E9-E819-4A5D-A8CB-6007E05FA171}" sibTransId="{EC2A185A-5562-4BA2-BFF5-FE2BA7BA5188}"/>
    <dgm:cxn modelId="{495CBB80-1FF3-4259-B95F-824351E54D06}" type="presOf" srcId="{7DF7880E-81B7-481A-993A-2A39BB2895C3}" destId="{25D961C7-63EC-4582-93C5-2E4ABC25C054}" srcOrd="0" destOrd="0" presId="urn:microsoft.com/office/officeart/2005/8/layout/chevron2"/>
    <dgm:cxn modelId="{6645CEEE-CFD5-43A2-B334-4FDA590A2814}" srcId="{397E0D50-0C4A-4C7F-A8D8-A55C29637F46}" destId="{AF3D9B4E-FA40-404A-AEED-CFE1547BD8FC}" srcOrd="1" destOrd="0" parTransId="{1FD99258-6A88-4229-AC05-08AEB28E0BA9}" sibTransId="{F4F82DEB-5D4C-462B-A7E9-63AA3F8A51F3}"/>
    <dgm:cxn modelId="{2013C045-8B30-4E1B-A13D-5A2ADDBF7A5A}" srcId="{7DF7880E-81B7-481A-993A-2A39BB2895C3}" destId="{EA9D0C88-B6BB-4761-9997-703C649E548C}" srcOrd="0" destOrd="0" parTransId="{DD4AC362-C13E-41E5-926C-494EBA58DB95}" sibTransId="{DEF5A480-DC80-4D0B-8EEA-03E188C5DD31}"/>
    <dgm:cxn modelId="{15D2C937-4F44-4F44-B89A-3430FCC35A1E}" type="presOf" srcId="{397E0D50-0C4A-4C7F-A8D8-A55C29637F46}" destId="{2B6DD867-AE0A-46BA-A09C-85129CEFB17E}" srcOrd="0" destOrd="0" presId="urn:microsoft.com/office/officeart/2005/8/layout/chevron2"/>
    <dgm:cxn modelId="{1061CEB1-C39F-47BF-8611-FE6D3E77E149}" srcId="{EC61E62E-12D8-473D-990A-4C4AFB8B811E}" destId="{A8EC7A95-E6E6-49E1-AE99-5E96E599EA82}" srcOrd="0" destOrd="0" parTransId="{558186DA-759E-4C0D-BF40-D8D0C3147854}" sibTransId="{4E756F75-3E15-4C14-A401-B80DB0CF1B0C}"/>
    <dgm:cxn modelId="{56574B2D-7AE2-487B-8212-33F12B40FA56}" type="presOf" srcId="{A8EC7A95-E6E6-49E1-AE99-5E96E599EA82}" destId="{D5E15088-3E5D-479A-A870-131482CFBADB}" srcOrd="0" destOrd="0" presId="urn:microsoft.com/office/officeart/2005/8/layout/chevron2"/>
    <dgm:cxn modelId="{F633A596-AD0A-4730-9826-125D6FEF64DA}" type="presOf" srcId="{1A86EF58-3281-418E-8AD6-D6FC9DB56E24}" destId="{8C6A8240-7615-4CDA-867D-254633162C33}" srcOrd="0" destOrd="0" presId="urn:microsoft.com/office/officeart/2005/8/layout/chevron2"/>
    <dgm:cxn modelId="{EB22915B-5C29-44AA-B7AE-59841D67EDE5}" type="presOf" srcId="{AF3D9B4E-FA40-404A-AEED-CFE1547BD8FC}" destId="{8C6A8240-7615-4CDA-867D-254633162C33}" srcOrd="0" destOrd="1" presId="urn:microsoft.com/office/officeart/2005/8/layout/chevron2"/>
    <dgm:cxn modelId="{0A4EAD6D-CD32-49DB-B746-F2C6D246CB2B}" srcId="{3D3334D9-CEEF-4C8B-B0E8-BCD704A31766}" destId="{7DF7880E-81B7-481A-993A-2A39BB2895C3}" srcOrd="0" destOrd="0" parTransId="{D5A43E9E-AC90-48F3-BA79-4700B42C4B88}" sibTransId="{B390F35D-E577-4499-8C08-594B08C4736E}"/>
    <dgm:cxn modelId="{CAA36250-4D9E-4495-8C21-7B920949E3EE}" type="presOf" srcId="{EC61E62E-12D8-473D-990A-4C4AFB8B811E}" destId="{7E2E8560-2DF6-4A56-B628-715AB21F4038}" srcOrd="0" destOrd="0" presId="urn:microsoft.com/office/officeart/2005/8/layout/chevron2"/>
    <dgm:cxn modelId="{7811057D-7B20-4D81-B37C-A8278B0C9943}" type="presOf" srcId="{EA9D0C88-B6BB-4761-9997-703C649E548C}" destId="{943C35A9-250E-46AC-9AC0-D81A82C25184}" srcOrd="0" destOrd="0" presId="urn:microsoft.com/office/officeart/2005/8/layout/chevron2"/>
    <dgm:cxn modelId="{0998E193-1A5D-477D-8619-604EB2DF417D}" type="presParOf" srcId="{0B5305F6-4D9D-4978-AE05-3E2D10657D6F}" destId="{CBCB70F5-F64C-4DCF-994E-DC6E3DD4537E}" srcOrd="0" destOrd="0" presId="urn:microsoft.com/office/officeart/2005/8/layout/chevron2"/>
    <dgm:cxn modelId="{24EA175F-C2FB-4901-AC85-BDF66D21E92B}" type="presParOf" srcId="{CBCB70F5-F64C-4DCF-994E-DC6E3DD4537E}" destId="{25D961C7-63EC-4582-93C5-2E4ABC25C054}" srcOrd="0" destOrd="0" presId="urn:microsoft.com/office/officeart/2005/8/layout/chevron2"/>
    <dgm:cxn modelId="{1EE3D410-0662-42A0-ACE4-8F9E74006971}" type="presParOf" srcId="{CBCB70F5-F64C-4DCF-994E-DC6E3DD4537E}" destId="{943C35A9-250E-46AC-9AC0-D81A82C25184}" srcOrd="1" destOrd="0" presId="urn:microsoft.com/office/officeart/2005/8/layout/chevron2"/>
    <dgm:cxn modelId="{5EEE7F2C-21FA-4328-B233-0799E7DA8B05}" type="presParOf" srcId="{0B5305F6-4D9D-4978-AE05-3E2D10657D6F}" destId="{D60C845F-C5DB-4A83-9C13-01E8C7B2285B}" srcOrd="1" destOrd="0" presId="urn:microsoft.com/office/officeart/2005/8/layout/chevron2"/>
    <dgm:cxn modelId="{5BF0ECC9-00CA-42FB-83E0-6DF0B1AE3277}" type="presParOf" srcId="{0B5305F6-4D9D-4978-AE05-3E2D10657D6F}" destId="{C1B049E7-47E1-48FA-9661-10869F3DD03B}" srcOrd="2" destOrd="0" presId="urn:microsoft.com/office/officeart/2005/8/layout/chevron2"/>
    <dgm:cxn modelId="{78930B9E-C26B-4123-8BB7-29DBDFF99D85}" type="presParOf" srcId="{C1B049E7-47E1-48FA-9661-10869F3DD03B}" destId="{7E2E8560-2DF6-4A56-B628-715AB21F4038}" srcOrd="0" destOrd="0" presId="urn:microsoft.com/office/officeart/2005/8/layout/chevron2"/>
    <dgm:cxn modelId="{BF042008-C9EA-4146-A82C-735FE8C6B348}" type="presParOf" srcId="{C1B049E7-47E1-48FA-9661-10869F3DD03B}" destId="{D5E15088-3E5D-479A-A870-131482CFBADB}" srcOrd="1" destOrd="0" presId="urn:microsoft.com/office/officeart/2005/8/layout/chevron2"/>
    <dgm:cxn modelId="{ACD42A8D-E676-4B8E-8A3D-9C6C8AE2B8E1}" type="presParOf" srcId="{0B5305F6-4D9D-4978-AE05-3E2D10657D6F}" destId="{EA2F0CCA-B61E-4267-B981-5AA6EB72745A}" srcOrd="3" destOrd="0" presId="urn:microsoft.com/office/officeart/2005/8/layout/chevron2"/>
    <dgm:cxn modelId="{8A5E7F3F-95D8-4BED-9309-BEF448F415D5}" type="presParOf" srcId="{0B5305F6-4D9D-4978-AE05-3E2D10657D6F}" destId="{33769FD8-4AE2-4B20-BDE2-B55EB0F6A938}" srcOrd="4" destOrd="0" presId="urn:microsoft.com/office/officeart/2005/8/layout/chevron2"/>
    <dgm:cxn modelId="{C17F3894-81BD-4FB9-B1DA-29D12B79F344}" type="presParOf" srcId="{33769FD8-4AE2-4B20-BDE2-B55EB0F6A938}" destId="{2B6DD867-AE0A-46BA-A09C-85129CEFB17E}" srcOrd="0" destOrd="0" presId="urn:microsoft.com/office/officeart/2005/8/layout/chevron2"/>
    <dgm:cxn modelId="{097DE5EF-D287-4A12-8CD6-65969E1CAB9F}" type="presParOf" srcId="{33769FD8-4AE2-4B20-BDE2-B55EB0F6A938}" destId="{8C6A8240-7615-4CDA-867D-254633162C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3334D9-CEEF-4C8B-B0E8-BCD704A31766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F7880E-81B7-481A-993A-2A39BB2895C3}">
      <dgm:prSet phldrT="[Текст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rgbClr val="92D050"/>
        </a:solid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D5A43E9E-AC90-48F3-BA79-4700B42C4B88}" type="parTrans" cxnId="{0A4EAD6D-CD32-49DB-B746-F2C6D246CB2B}">
      <dgm:prSet/>
      <dgm:spPr/>
      <dgm:t>
        <a:bodyPr/>
        <a:lstStyle/>
        <a:p>
          <a:endParaRPr lang="ru-RU"/>
        </a:p>
      </dgm:t>
    </dgm:pt>
    <dgm:pt modelId="{B390F35D-E577-4499-8C08-594B08C4736E}" type="sibTrans" cxnId="{0A4EAD6D-CD32-49DB-B746-F2C6D246CB2B}">
      <dgm:prSet/>
      <dgm:spPr/>
      <dgm:t>
        <a:bodyPr/>
        <a:lstStyle/>
        <a:p>
          <a:endParaRPr lang="ru-RU"/>
        </a:p>
      </dgm:t>
    </dgm:pt>
    <dgm:pt modelId="{1BD63591-6E10-44D2-8C53-B96AA8C1F70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indent="-268288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Формы социального обслуживания, виды социальных услуг.</a:t>
          </a:r>
          <a:endParaRPr lang="ru-RU" sz="2200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117CF926-0777-4710-A4C3-17D1FEBC2BBB}" type="parTrans" cxnId="{28BB089C-1DB2-4ECB-BC3E-8B2E347C22F6}">
      <dgm:prSet/>
      <dgm:spPr/>
      <dgm:t>
        <a:bodyPr/>
        <a:lstStyle/>
        <a:p>
          <a:endParaRPr lang="ru-RU"/>
        </a:p>
      </dgm:t>
    </dgm:pt>
    <dgm:pt modelId="{F097A2F3-187F-4787-95E0-1A5B5B4BB251}" type="sibTrans" cxnId="{28BB089C-1DB2-4ECB-BC3E-8B2E347C22F6}">
      <dgm:prSet/>
      <dgm:spPr/>
      <dgm:t>
        <a:bodyPr/>
        <a:lstStyle/>
        <a:p>
          <a:endParaRPr lang="ru-RU"/>
        </a:p>
      </dgm:t>
    </dgm:pt>
    <dgm:pt modelId="{EC61E62E-12D8-473D-990A-4C4AFB8B811E}">
      <dgm:prSet phldrT="[Текст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78AE7905-31D4-4105-9373-4236F2DED976}" type="parTrans" cxnId="{516753E8-8313-419B-BFD9-BFD4A020CC8F}">
      <dgm:prSet/>
      <dgm:spPr/>
      <dgm:t>
        <a:bodyPr/>
        <a:lstStyle/>
        <a:p>
          <a:endParaRPr lang="ru-RU"/>
        </a:p>
      </dgm:t>
    </dgm:pt>
    <dgm:pt modelId="{3956E07C-A774-4756-A8C6-F621A82F5D1E}" type="sibTrans" cxnId="{516753E8-8313-419B-BFD9-BFD4A020CC8F}">
      <dgm:prSet/>
      <dgm:spPr/>
      <dgm:t>
        <a:bodyPr/>
        <a:lstStyle/>
        <a:p>
          <a:endParaRPr lang="ru-RU"/>
        </a:p>
      </dgm:t>
    </dgm:pt>
    <dgm:pt modelId="{397E0D50-0C4A-4C7F-A8D8-A55C29637F4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ru-RU" dirty="0" smtClean="0"/>
            <a:t>.</a:t>
          </a:r>
          <a:endParaRPr lang="ru-RU" dirty="0"/>
        </a:p>
      </dgm:t>
    </dgm:pt>
    <dgm:pt modelId="{71D9C3E9-E819-4A5D-A8CB-6007E05FA171}" type="parTrans" cxnId="{4340C3F9-137A-4A46-B28E-11E9975DA04E}">
      <dgm:prSet/>
      <dgm:spPr/>
      <dgm:t>
        <a:bodyPr/>
        <a:lstStyle/>
        <a:p>
          <a:endParaRPr lang="ru-RU"/>
        </a:p>
      </dgm:t>
    </dgm:pt>
    <dgm:pt modelId="{EC2A185A-5562-4BA2-BFF5-FE2BA7BA5188}" type="sibTrans" cxnId="{4340C3F9-137A-4A46-B28E-11E9975DA04E}">
      <dgm:prSet/>
      <dgm:spPr/>
      <dgm:t>
        <a:bodyPr/>
        <a:lstStyle/>
        <a:p>
          <a:endParaRPr lang="ru-RU"/>
        </a:p>
      </dgm:t>
    </dgm:pt>
    <dgm:pt modelId="{315BF96F-629D-4A49-B98D-D9C85B5D075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>
              <a:tab pos="539750" algn="l"/>
            </a:tabLst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Содействие в оформлении проектов (для участия в  конкурсах).</a:t>
          </a:r>
        </a:p>
      </dgm:t>
    </dgm:pt>
    <dgm:pt modelId="{5ED4992B-C725-468B-83F3-8AFF62B51E0A}" type="parTrans" cxnId="{DF02E341-EDC1-4015-886D-62A48D90CB5C}">
      <dgm:prSet/>
      <dgm:spPr/>
      <dgm:t>
        <a:bodyPr/>
        <a:lstStyle/>
        <a:p>
          <a:endParaRPr lang="ru-RU"/>
        </a:p>
      </dgm:t>
    </dgm:pt>
    <dgm:pt modelId="{ADCE6A63-9308-46AC-B2A0-23ACD7561872}" type="sibTrans" cxnId="{DF02E341-EDC1-4015-886D-62A48D90CB5C}">
      <dgm:prSet/>
      <dgm:spPr/>
      <dgm:t>
        <a:bodyPr/>
        <a:lstStyle/>
        <a:p>
          <a:endParaRPr lang="ru-RU"/>
        </a:p>
      </dgm:t>
    </dgm:pt>
    <dgm:pt modelId="{F968819B-3157-4CE3-8BA4-CD49436304A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Документооборот  при предоставлении социальных услуг.</a:t>
          </a:r>
          <a:endParaRPr lang="ru-RU" sz="2200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2420F9C9-3183-4208-912C-CA74BB5C9932}" type="parTrans" cxnId="{36267750-475D-4349-BDB8-8352CCC76B32}">
      <dgm:prSet/>
      <dgm:spPr/>
      <dgm:t>
        <a:bodyPr/>
        <a:lstStyle/>
        <a:p>
          <a:endParaRPr lang="ru-RU"/>
        </a:p>
      </dgm:t>
    </dgm:pt>
    <dgm:pt modelId="{DDEEF2AE-0122-49A2-9C27-309DFEF83BE0}" type="sibTrans" cxnId="{36267750-475D-4349-BDB8-8352CCC76B32}">
      <dgm:prSet/>
      <dgm:spPr/>
      <dgm:t>
        <a:bodyPr/>
        <a:lstStyle/>
        <a:p>
          <a:endParaRPr lang="ru-RU"/>
        </a:p>
      </dgm:t>
    </dgm:pt>
    <dgm:pt modelId="{FA4D7AD8-1BDE-4B16-9EC3-A960BA8D0E3F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355600" marR="0" lvl="0" indent="-268288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Тарифы на социальные услуги.</a:t>
          </a:r>
          <a:endParaRPr lang="ru-RU" sz="2200" b="1" i="1" dirty="0" smtClean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i="1" dirty="0">
            <a:latin typeface="Georgia" panose="02040502050405020303" pitchFamily="18" charset="0"/>
          </a:endParaRPr>
        </a:p>
      </dgm:t>
    </dgm:pt>
    <dgm:pt modelId="{80CF79E1-9AF2-49BB-84CA-339E9AFDC7F8}" type="parTrans" cxnId="{FAF5148D-12DA-462E-9E5E-13E117672508}">
      <dgm:prSet/>
      <dgm:spPr/>
      <dgm:t>
        <a:bodyPr/>
        <a:lstStyle/>
        <a:p>
          <a:endParaRPr lang="ru-RU"/>
        </a:p>
      </dgm:t>
    </dgm:pt>
    <dgm:pt modelId="{E9429B89-53F9-4074-892D-541FF6571953}" type="sibTrans" cxnId="{FAF5148D-12DA-462E-9E5E-13E117672508}">
      <dgm:prSet/>
      <dgm:spPr/>
      <dgm:t>
        <a:bodyPr/>
        <a:lstStyle/>
        <a:p>
          <a:endParaRPr lang="ru-RU"/>
        </a:p>
      </dgm:t>
    </dgm:pt>
    <dgm:pt modelId="{06FED494-9FA9-4B55-9094-3706D0ADF85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>
              <a:tab pos="539750" algn="l"/>
            </a:tabLst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Консультации при формировании заявки на участие в конкурсе грантов.</a:t>
          </a:r>
        </a:p>
      </dgm:t>
    </dgm:pt>
    <dgm:pt modelId="{3DB40BB1-C219-433C-97DC-C89DD737536D}" type="parTrans" cxnId="{2017AB3C-8353-4D7F-8F4A-102B93168A4E}">
      <dgm:prSet/>
      <dgm:spPr/>
      <dgm:t>
        <a:bodyPr/>
        <a:lstStyle/>
        <a:p>
          <a:endParaRPr lang="ru-RU"/>
        </a:p>
      </dgm:t>
    </dgm:pt>
    <dgm:pt modelId="{E1E2914A-A862-478E-BDA2-3E03DC3A8905}" type="sibTrans" cxnId="{2017AB3C-8353-4D7F-8F4A-102B93168A4E}">
      <dgm:prSet/>
      <dgm:spPr/>
      <dgm:t>
        <a:bodyPr/>
        <a:lstStyle/>
        <a:p>
          <a:endParaRPr lang="ru-RU"/>
        </a:p>
      </dgm:t>
    </dgm:pt>
    <dgm:pt modelId="{1A86EF58-3281-418E-8AD6-D6FC9DB56E2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85750" marR="0" lvl="0" indent="0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ru-RU" sz="2200" dirty="0" smtClean="0">
            <a:solidFill>
              <a:schemeClr val="tx1"/>
            </a:solidFill>
          </a:endParaRPr>
        </a:p>
      </dgm:t>
    </dgm:pt>
    <dgm:pt modelId="{C0EA8E36-5029-4EFC-BECA-15DC2092A687}" type="parTrans" cxnId="{678930CF-11E6-443E-B903-77EB7FE5875B}">
      <dgm:prSet/>
      <dgm:spPr/>
      <dgm:t>
        <a:bodyPr/>
        <a:lstStyle/>
        <a:p>
          <a:endParaRPr lang="ru-RU"/>
        </a:p>
      </dgm:t>
    </dgm:pt>
    <dgm:pt modelId="{CFA81513-9517-44E3-8561-49E1AABC770D}" type="sibTrans" cxnId="{678930CF-11E6-443E-B903-77EB7FE5875B}">
      <dgm:prSet/>
      <dgm:spPr/>
      <dgm:t>
        <a:bodyPr/>
        <a:lstStyle/>
        <a:p>
          <a:endParaRPr lang="ru-RU"/>
        </a:p>
      </dgm:t>
    </dgm:pt>
    <dgm:pt modelId="{EA9D0C88-B6BB-4761-9997-703C649E548C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228600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200" dirty="0"/>
        </a:p>
      </dgm:t>
    </dgm:pt>
    <dgm:pt modelId="{DD4AC362-C13E-41E5-926C-494EBA58DB95}" type="parTrans" cxnId="{2013C045-8B30-4E1B-A13D-5A2ADDBF7A5A}">
      <dgm:prSet/>
      <dgm:spPr/>
      <dgm:t>
        <a:bodyPr/>
        <a:lstStyle/>
        <a:p>
          <a:endParaRPr lang="ru-RU"/>
        </a:p>
      </dgm:t>
    </dgm:pt>
    <dgm:pt modelId="{DEF5A480-DC80-4D0B-8EEA-03E188C5DD31}" type="sibTrans" cxnId="{2013C045-8B30-4E1B-A13D-5A2ADDBF7A5A}">
      <dgm:prSet/>
      <dgm:spPr/>
      <dgm:t>
        <a:bodyPr/>
        <a:lstStyle/>
        <a:p>
          <a:endParaRPr lang="ru-RU"/>
        </a:p>
      </dgm:t>
    </dgm:pt>
    <dgm:pt modelId="{A8EC7A95-E6E6-49E1-AE99-5E96E599EA82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marL="355600" marR="0" lvl="0" indent="-268288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Требования к стационарным условиям для лиц БОМЖ</a:t>
          </a:r>
          <a:b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в соответствии  с СанПиН.</a:t>
          </a:r>
          <a:endParaRPr lang="ru-RU" i="1" dirty="0">
            <a:solidFill>
              <a:srgbClr val="002060"/>
            </a:solidFill>
            <a:latin typeface="Georgia" panose="02040502050405020303" pitchFamily="18" charset="0"/>
          </a:endParaRPr>
        </a:p>
      </dgm:t>
    </dgm:pt>
    <dgm:pt modelId="{558186DA-759E-4C0D-BF40-D8D0C3147854}" type="parTrans" cxnId="{1061CEB1-C39F-47BF-8611-FE6D3E77E149}">
      <dgm:prSet/>
      <dgm:spPr/>
      <dgm:t>
        <a:bodyPr/>
        <a:lstStyle/>
        <a:p>
          <a:endParaRPr lang="ru-RU"/>
        </a:p>
      </dgm:t>
    </dgm:pt>
    <dgm:pt modelId="{4E756F75-3E15-4C14-A401-B80DB0CF1B0C}" type="sibTrans" cxnId="{1061CEB1-C39F-47BF-8611-FE6D3E77E149}">
      <dgm:prSet/>
      <dgm:spPr/>
      <dgm:t>
        <a:bodyPr/>
        <a:lstStyle/>
        <a:p>
          <a:endParaRPr lang="ru-RU"/>
        </a:p>
      </dgm:t>
    </dgm:pt>
    <dgm:pt modelId="{F2D55E32-B94B-4343-A4FE-45DE87F26CA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>
              <a:tab pos="539750" algn="l"/>
            </a:tabLst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Обобщение и популяризация лучших практик.</a:t>
          </a:r>
        </a:p>
      </dgm:t>
    </dgm:pt>
    <dgm:pt modelId="{3BBE2E1A-4F12-4C3F-AB63-8370C8A95FDB}" type="parTrans" cxnId="{8F60A167-C3DE-478F-B20B-D493E08DF8AF}">
      <dgm:prSet/>
      <dgm:spPr/>
      <dgm:t>
        <a:bodyPr/>
        <a:lstStyle/>
        <a:p>
          <a:endParaRPr lang="ru-RU"/>
        </a:p>
      </dgm:t>
    </dgm:pt>
    <dgm:pt modelId="{F6D5B26F-A7C4-4A9A-BFCC-038E6F4F818C}" type="sibTrans" cxnId="{8F60A167-C3DE-478F-B20B-D493E08DF8AF}">
      <dgm:prSet/>
      <dgm:spPr/>
      <dgm:t>
        <a:bodyPr/>
        <a:lstStyle/>
        <a:p>
          <a:endParaRPr lang="ru-RU"/>
        </a:p>
      </dgm:t>
    </dgm:pt>
    <dgm:pt modelId="{82BA5266-EB8C-40DF-AE73-495E87812043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>
              <a:tab pos="539750" algn="l"/>
            </a:tabLst>
            <a:defRPr/>
          </a:pPr>
          <a:r>
            <a:rPr lang="ru-RU" sz="2200" i="1" dirty="0" smtClean="0">
              <a:solidFill>
                <a:srgbClr val="002060"/>
              </a:solidFill>
              <a:latin typeface="Georgia" panose="02040502050405020303" pitchFamily="18" charset="0"/>
            </a:rPr>
            <a:t>Проектная деятельность.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200" i="1" dirty="0" smtClean="0">
            <a:solidFill>
              <a:schemeClr val="tx1"/>
            </a:solidFill>
            <a:latin typeface="Georgia" panose="02040502050405020303" pitchFamily="18" charset="0"/>
          </a:endParaRPr>
        </a:p>
      </dgm:t>
    </dgm:pt>
    <dgm:pt modelId="{68EC322F-45AB-427A-A5C3-64E3D6F8DCE3}" type="parTrans" cxnId="{66D70BC3-D751-4AC7-A085-C6664C03B26D}">
      <dgm:prSet/>
      <dgm:spPr/>
      <dgm:t>
        <a:bodyPr/>
        <a:lstStyle/>
        <a:p>
          <a:endParaRPr lang="ru-RU"/>
        </a:p>
      </dgm:t>
    </dgm:pt>
    <dgm:pt modelId="{DEAA82CD-F3F6-4CFA-8AFC-B0C1A8BC0978}" type="sibTrans" cxnId="{66D70BC3-D751-4AC7-A085-C6664C03B26D}">
      <dgm:prSet/>
      <dgm:spPr/>
      <dgm:t>
        <a:bodyPr/>
        <a:lstStyle/>
        <a:p>
          <a:endParaRPr lang="ru-RU"/>
        </a:p>
      </dgm:t>
    </dgm:pt>
    <dgm:pt modelId="{C162D5AE-32A7-43BD-963B-9A88C0BAB408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marL="355600" marR="0" lvl="0" indent="-268288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2200" b="0" i="1" dirty="0" smtClean="0">
              <a:solidFill>
                <a:srgbClr val="002060"/>
              </a:solidFill>
              <a:effectLst/>
              <a:latin typeface="Georgia" panose="02040502050405020303" pitchFamily="18" charset="0"/>
            </a:rPr>
            <a:t>Привлечение волонтёров и добровольцев.</a:t>
          </a:r>
        </a:p>
        <a:p>
          <a:pPr marL="228600" marR="0" lvl="0" indent="0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endParaRPr lang="ru-RU" sz="2200" dirty="0">
            <a:solidFill>
              <a:srgbClr val="002060"/>
            </a:solidFill>
          </a:endParaRPr>
        </a:p>
      </dgm:t>
    </dgm:pt>
    <dgm:pt modelId="{ED4CCE88-F4F9-4B0A-AD9A-5F720AC30A64}" type="parTrans" cxnId="{3A62E796-6FB7-4176-8B44-C852DAA86728}">
      <dgm:prSet/>
      <dgm:spPr/>
      <dgm:t>
        <a:bodyPr/>
        <a:lstStyle/>
        <a:p>
          <a:endParaRPr lang="ru-RU"/>
        </a:p>
      </dgm:t>
    </dgm:pt>
    <dgm:pt modelId="{DD24717B-1A37-4BC7-87D5-5E3B17940389}" type="sibTrans" cxnId="{3A62E796-6FB7-4176-8B44-C852DAA86728}">
      <dgm:prSet/>
      <dgm:spPr/>
      <dgm:t>
        <a:bodyPr/>
        <a:lstStyle/>
        <a:p>
          <a:endParaRPr lang="ru-RU"/>
        </a:p>
      </dgm:t>
    </dgm:pt>
    <dgm:pt modelId="{0B5305F6-4D9D-4978-AE05-3E2D10657D6F}" type="pres">
      <dgm:prSet presAssocID="{3D3334D9-CEEF-4C8B-B0E8-BCD704A3176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BCB70F5-F64C-4DCF-994E-DC6E3DD4537E}" type="pres">
      <dgm:prSet presAssocID="{7DF7880E-81B7-481A-993A-2A39BB2895C3}" presName="composite" presStyleCnt="0"/>
      <dgm:spPr/>
    </dgm:pt>
    <dgm:pt modelId="{25D961C7-63EC-4582-93C5-2E4ABC25C054}" type="pres">
      <dgm:prSet presAssocID="{7DF7880E-81B7-481A-993A-2A39BB2895C3}" presName="parentText" presStyleLbl="alignNode1" presStyleIdx="0" presStyleCnt="3" custScaleX="74439" custLinFactNeighborX="-6119" custLinFactNeighborY="-208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3C35A9-250E-46AC-9AC0-D81A82C25184}" type="pres">
      <dgm:prSet presAssocID="{7DF7880E-81B7-481A-993A-2A39BB2895C3}" presName="descendantText" presStyleLbl="alignAcc1" presStyleIdx="0" presStyleCnt="3" custScaleX="101267" custScaleY="116638" custLinFactNeighborX="2051" custLinFactNeighborY="-150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C845F-C5DB-4A83-9C13-01E8C7B2285B}" type="pres">
      <dgm:prSet presAssocID="{B390F35D-E577-4499-8C08-594B08C4736E}" presName="sp" presStyleCnt="0"/>
      <dgm:spPr/>
    </dgm:pt>
    <dgm:pt modelId="{C1B049E7-47E1-48FA-9661-10869F3DD03B}" type="pres">
      <dgm:prSet presAssocID="{EC61E62E-12D8-473D-990A-4C4AFB8B811E}" presName="composite" presStyleCnt="0"/>
      <dgm:spPr/>
    </dgm:pt>
    <dgm:pt modelId="{7E2E8560-2DF6-4A56-B628-715AB21F4038}" type="pres">
      <dgm:prSet presAssocID="{EC61E62E-12D8-473D-990A-4C4AFB8B811E}" presName="parentText" presStyleLbl="alignNode1" presStyleIdx="1" presStyleCnt="3" custScaleX="72174" custLinFactNeighborX="-6311" custLinFactNeighborY="-114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E15088-3E5D-479A-A870-131482CFBADB}" type="pres">
      <dgm:prSet presAssocID="{EC61E62E-12D8-473D-990A-4C4AFB8B811E}" presName="descendantText" presStyleLbl="alignAcc1" presStyleIdx="1" presStyleCnt="3" custScaleX="99183" custScaleY="144449" custLinFactNeighborX="-892" custLinFactNeighborY="-36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F0CCA-B61E-4267-B981-5AA6EB72745A}" type="pres">
      <dgm:prSet presAssocID="{3956E07C-A774-4756-A8C6-F621A82F5D1E}" presName="sp" presStyleCnt="0"/>
      <dgm:spPr/>
    </dgm:pt>
    <dgm:pt modelId="{33769FD8-4AE2-4B20-BDE2-B55EB0F6A938}" type="pres">
      <dgm:prSet presAssocID="{397E0D50-0C4A-4C7F-A8D8-A55C29637F46}" presName="composite" presStyleCnt="0"/>
      <dgm:spPr/>
    </dgm:pt>
    <dgm:pt modelId="{2B6DD867-AE0A-46BA-A09C-85129CEFB17E}" type="pres">
      <dgm:prSet presAssocID="{397E0D50-0C4A-4C7F-A8D8-A55C29637F46}" presName="parentText" presStyleLbl="alignNode1" presStyleIdx="2" presStyleCnt="3" custScaleX="79273" custLinFactNeighborX="-5745" custLinFactNeighborY="178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6A8240-7615-4CDA-867D-254633162C33}" type="pres">
      <dgm:prSet presAssocID="{397E0D50-0C4A-4C7F-A8D8-A55C29637F46}" presName="descendantText" presStyleLbl="alignAcc1" presStyleIdx="2" presStyleCnt="3" custScaleX="98639" custScaleY="160451" custLinFactNeighborX="-1065" custLinFactNeighborY="256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73CFCF-0676-4796-A258-DBCFCC810DE2}" type="presOf" srcId="{1BD63591-6E10-44D2-8C53-B96AA8C1F706}" destId="{943C35A9-250E-46AC-9AC0-D81A82C25184}" srcOrd="0" destOrd="1" presId="urn:microsoft.com/office/officeart/2005/8/layout/chevron2"/>
    <dgm:cxn modelId="{516753E8-8313-419B-BFD9-BFD4A020CC8F}" srcId="{3D3334D9-CEEF-4C8B-B0E8-BCD704A31766}" destId="{EC61E62E-12D8-473D-990A-4C4AFB8B811E}" srcOrd="1" destOrd="0" parTransId="{78AE7905-31D4-4105-9373-4236F2DED976}" sibTransId="{3956E07C-A774-4756-A8C6-F621A82F5D1E}"/>
    <dgm:cxn modelId="{66D70BC3-D751-4AC7-A085-C6664C03B26D}" srcId="{397E0D50-0C4A-4C7F-A8D8-A55C29637F46}" destId="{82BA5266-EB8C-40DF-AE73-495E87812043}" srcOrd="4" destOrd="0" parTransId="{68EC322F-45AB-427A-A5C3-64E3D6F8DCE3}" sibTransId="{DEAA82CD-F3F6-4CFA-8AFC-B0C1A8BC0978}"/>
    <dgm:cxn modelId="{3A62E796-6FB7-4176-8B44-C852DAA86728}" srcId="{7DF7880E-81B7-481A-993A-2A39BB2895C3}" destId="{C162D5AE-32A7-43BD-963B-9A88C0BAB408}" srcOrd="3" destOrd="0" parTransId="{ED4CCE88-F4F9-4B0A-AD9A-5F720AC30A64}" sibTransId="{DD24717B-1A37-4BC7-87D5-5E3B17940389}"/>
    <dgm:cxn modelId="{8FCA5F8F-0EF3-4B84-92F8-B1A87FB32ADD}" type="presOf" srcId="{C162D5AE-32A7-43BD-963B-9A88C0BAB408}" destId="{943C35A9-250E-46AC-9AC0-D81A82C25184}" srcOrd="0" destOrd="3" presId="urn:microsoft.com/office/officeart/2005/8/layout/chevron2"/>
    <dgm:cxn modelId="{F0181974-1C28-4BD9-9046-2CEE7F9ADED6}" type="presOf" srcId="{3D3334D9-CEEF-4C8B-B0E8-BCD704A31766}" destId="{0B5305F6-4D9D-4978-AE05-3E2D10657D6F}" srcOrd="0" destOrd="0" presId="urn:microsoft.com/office/officeart/2005/8/layout/chevron2"/>
    <dgm:cxn modelId="{678930CF-11E6-443E-B903-77EB7FE5875B}" srcId="{397E0D50-0C4A-4C7F-A8D8-A55C29637F46}" destId="{1A86EF58-3281-418E-8AD6-D6FC9DB56E24}" srcOrd="0" destOrd="0" parTransId="{C0EA8E36-5029-4EFC-BECA-15DC2092A687}" sibTransId="{CFA81513-9517-44E3-8561-49E1AABC770D}"/>
    <dgm:cxn modelId="{672DE6FC-D41F-4CDA-B884-6EB8D9A6D5B0}" type="presOf" srcId="{315BF96F-629D-4A49-B98D-D9C85B5D0754}" destId="{8C6A8240-7615-4CDA-867D-254633162C33}" srcOrd="0" destOrd="1" presId="urn:microsoft.com/office/officeart/2005/8/layout/chevron2"/>
    <dgm:cxn modelId="{4340C3F9-137A-4A46-B28E-11E9975DA04E}" srcId="{3D3334D9-CEEF-4C8B-B0E8-BCD704A31766}" destId="{397E0D50-0C4A-4C7F-A8D8-A55C29637F46}" srcOrd="2" destOrd="0" parTransId="{71D9C3E9-E819-4A5D-A8CB-6007E05FA171}" sibTransId="{EC2A185A-5562-4BA2-BFF5-FE2BA7BA5188}"/>
    <dgm:cxn modelId="{28BB089C-1DB2-4ECB-BC3E-8B2E347C22F6}" srcId="{7DF7880E-81B7-481A-993A-2A39BB2895C3}" destId="{1BD63591-6E10-44D2-8C53-B96AA8C1F706}" srcOrd="1" destOrd="0" parTransId="{117CF926-0777-4710-A4C3-17D1FEBC2BBB}" sibTransId="{F097A2F3-187F-4787-95E0-1A5B5B4BB251}"/>
    <dgm:cxn modelId="{8F60A167-C3DE-478F-B20B-D493E08DF8AF}" srcId="{397E0D50-0C4A-4C7F-A8D8-A55C29637F46}" destId="{F2D55E32-B94B-4343-A4FE-45DE87F26CAE}" srcOrd="3" destOrd="0" parTransId="{3BBE2E1A-4F12-4C3F-AB63-8370C8A95FDB}" sibTransId="{F6D5B26F-A7C4-4A9A-BFCC-038E6F4F818C}"/>
    <dgm:cxn modelId="{495CBB80-1FF3-4259-B95F-824351E54D06}" type="presOf" srcId="{7DF7880E-81B7-481A-993A-2A39BB2895C3}" destId="{25D961C7-63EC-4582-93C5-2E4ABC25C054}" srcOrd="0" destOrd="0" presId="urn:microsoft.com/office/officeart/2005/8/layout/chevron2"/>
    <dgm:cxn modelId="{B33BDF98-3D38-4D31-A0B9-F51D63501517}" type="presOf" srcId="{FA4D7AD8-1BDE-4B16-9EC3-A960BA8D0E3F}" destId="{D5E15088-3E5D-479A-A870-131482CFBADB}" srcOrd="0" destOrd="1" presId="urn:microsoft.com/office/officeart/2005/8/layout/chevron2"/>
    <dgm:cxn modelId="{44327E8B-1A33-497B-95B2-B1231E97B368}" type="presOf" srcId="{82BA5266-EB8C-40DF-AE73-495E87812043}" destId="{8C6A8240-7615-4CDA-867D-254633162C33}" srcOrd="0" destOrd="4" presId="urn:microsoft.com/office/officeart/2005/8/layout/chevron2"/>
    <dgm:cxn modelId="{2013C045-8B30-4E1B-A13D-5A2ADDBF7A5A}" srcId="{7DF7880E-81B7-481A-993A-2A39BB2895C3}" destId="{EA9D0C88-B6BB-4761-9997-703C649E548C}" srcOrd="0" destOrd="0" parTransId="{DD4AC362-C13E-41E5-926C-494EBA58DB95}" sibTransId="{DEF5A480-DC80-4D0B-8EEA-03E188C5DD31}"/>
    <dgm:cxn modelId="{15D2C937-4F44-4F44-B89A-3430FCC35A1E}" type="presOf" srcId="{397E0D50-0C4A-4C7F-A8D8-A55C29637F46}" destId="{2B6DD867-AE0A-46BA-A09C-85129CEFB17E}" srcOrd="0" destOrd="0" presId="urn:microsoft.com/office/officeart/2005/8/layout/chevron2"/>
    <dgm:cxn modelId="{1061CEB1-C39F-47BF-8611-FE6D3E77E149}" srcId="{EC61E62E-12D8-473D-990A-4C4AFB8B811E}" destId="{A8EC7A95-E6E6-49E1-AE99-5E96E599EA82}" srcOrd="0" destOrd="0" parTransId="{558186DA-759E-4C0D-BF40-D8D0C3147854}" sibTransId="{4E756F75-3E15-4C14-A401-B80DB0CF1B0C}"/>
    <dgm:cxn modelId="{FAF5148D-12DA-462E-9E5E-13E117672508}" srcId="{EC61E62E-12D8-473D-990A-4C4AFB8B811E}" destId="{FA4D7AD8-1BDE-4B16-9EC3-A960BA8D0E3F}" srcOrd="1" destOrd="0" parTransId="{80CF79E1-9AF2-49BB-84CA-339E9AFDC7F8}" sibTransId="{E9429B89-53F9-4074-892D-541FF6571953}"/>
    <dgm:cxn modelId="{2017AB3C-8353-4D7F-8F4A-102B93168A4E}" srcId="{397E0D50-0C4A-4C7F-A8D8-A55C29637F46}" destId="{06FED494-9FA9-4B55-9094-3706D0ADF85C}" srcOrd="2" destOrd="0" parTransId="{3DB40BB1-C219-433C-97DC-C89DD737536D}" sibTransId="{E1E2914A-A862-478E-BDA2-3E03DC3A8905}"/>
    <dgm:cxn modelId="{505E2C4E-A469-4234-8014-75760B0D5EA7}" type="presOf" srcId="{06FED494-9FA9-4B55-9094-3706D0ADF85C}" destId="{8C6A8240-7615-4CDA-867D-254633162C33}" srcOrd="0" destOrd="2" presId="urn:microsoft.com/office/officeart/2005/8/layout/chevron2"/>
    <dgm:cxn modelId="{DF02E341-EDC1-4015-886D-62A48D90CB5C}" srcId="{397E0D50-0C4A-4C7F-A8D8-A55C29637F46}" destId="{315BF96F-629D-4A49-B98D-D9C85B5D0754}" srcOrd="1" destOrd="0" parTransId="{5ED4992B-C725-468B-83F3-8AFF62B51E0A}" sibTransId="{ADCE6A63-9308-46AC-B2A0-23ACD7561872}"/>
    <dgm:cxn modelId="{56574B2D-7AE2-487B-8212-33F12B40FA56}" type="presOf" srcId="{A8EC7A95-E6E6-49E1-AE99-5E96E599EA82}" destId="{D5E15088-3E5D-479A-A870-131482CFBADB}" srcOrd="0" destOrd="0" presId="urn:microsoft.com/office/officeart/2005/8/layout/chevron2"/>
    <dgm:cxn modelId="{9FBE6A17-728D-47AF-8FCD-8CF2A2ECB5A8}" type="presOf" srcId="{F968819B-3157-4CE3-8BA4-CD49436304A6}" destId="{943C35A9-250E-46AC-9AC0-D81A82C25184}" srcOrd="0" destOrd="2" presId="urn:microsoft.com/office/officeart/2005/8/layout/chevron2"/>
    <dgm:cxn modelId="{F633A596-AD0A-4730-9826-125D6FEF64DA}" type="presOf" srcId="{1A86EF58-3281-418E-8AD6-D6FC9DB56E24}" destId="{8C6A8240-7615-4CDA-867D-254633162C33}" srcOrd="0" destOrd="0" presId="urn:microsoft.com/office/officeart/2005/8/layout/chevron2"/>
    <dgm:cxn modelId="{36267750-475D-4349-BDB8-8352CCC76B32}" srcId="{7DF7880E-81B7-481A-993A-2A39BB2895C3}" destId="{F968819B-3157-4CE3-8BA4-CD49436304A6}" srcOrd="2" destOrd="0" parTransId="{2420F9C9-3183-4208-912C-CA74BB5C9932}" sibTransId="{DDEEF2AE-0122-49A2-9C27-309DFEF83BE0}"/>
    <dgm:cxn modelId="{E2C303A7-3683-43FF-8E73-70977420A72D}" type="presOf" srcId="{F2D55E32-B94B-4343-A4FE-45DE87F26CAE}" destId="{8C6A8240-7615-4CDA-867D-254633162C33}" srcOrd="0" destOrd="3" presId="urn:microsoft.com/office/officeart/2005/8/layout/chevron2"/>
    <dgm:cxn modelId="{CAA36250-4D9E-4495-8C21-7B920949E3EE}" type="presOf" srcId="{EC61E62E-12D8-473D-990A-4C4AFB8B811E}" destId="{7E2E8560-2DF6-4A56-B628-715AB21F4038}" srcOrd="0" destOrd="0" presId="urn:microsoft.com/office/officeart/2005/8/layout/chevron2"/>
    <dgm:cxn modelId="{0A4EAD6D-CD32-49DB-B746-F2C6D246CB2B}" srcId="{3D3334D9-CEEF-4C8B-B0E8-BCD704A31766}" destId="{7DF7880E-81B7-481A-993A-2A39BB2895C3}" srcOrd="0" destOrd="0" parTransId="{D5A43E9E-AC90-48F3-BA79-4700B42C4B88}" sibTransId="{B390F35D-E577-4499-8C08-594B08C4736E}"/>
    <dgm:cxn modelId="{7811057D-7B20-4D81-B37C-A8278B0C9943}" type="presOf" srcId="{EA9D0C88-B6BB-4761-9997-703C649E548C}" destId="{943C35A9-250E-46AC-9AC0-D81A82C25184}" srcOrd="0" destOrd="0" presId="urn:microsoft.com/office/officeart/2005/8/layout/chevron2"/>
    <dgm:cxn modelId="{0998E193-1A5D-477D-8619-604EB2DF417D}" type="presParOf" srcId="{0B5305F6-4D9D-4978-AE05-3E2D10657D6F}" destId="{CBCB70F5-F64C-4DCF-994E-DC6E3DD4537E}" srcOrd="0" destOrd="0" presId="urn:microsoft.com/office/officeart/2005/8/layout/chevron2"/>
    <dgm:cxn modelId="{24EA175F-C2FB-4901-AC85-BDF66D21E92B}" type="presParOf" srcId="{CBCB70F5-F64C-4DCF-994E-DC6E3DD4537E}" destId="{25D961C7-63EC-4582-93C5-2E4ABC25C054}" srcOrd="0" destOrd="0" presId="urn:microsoft.com/office/officeart/2005/8/layout/chevron2"/>
    <dgm:cxn modelId="{1EE3D410-0662-42A0-ACE4-8F9E74006971}" type="presParOf" srcId="{CBCB70F5-F64C-4DCF-994E-DC6E3DD4537E}" destId="{943C35A9-250E-46AC-9AC0-D81A82C25184}" srcOrd="1" destOrd="0" presId="urn:microsoft.com/office/officeart/2005/8/layout/chevron2"/>
    <dgm:cxn modelId="{5EEE7F2C-21FA-4328-B233-0799E7DA8B05}" type="presParOf" srcId="{0B5305F6-4D9D-4978-AE05-3E2D10657D6F}" destId="{D60C845F-C5DB-4A83-9C13-01E8C7B2285B}" srcOrd="1" destOrd="0" presId="urn:microsoft.com/office/officeart/2005/8/layout/chevron2"/>
    <dgm:cxn modelId="{5BF0ECC9-00CA-42FB-83E0-6DF0B1AE3277}" type="presParOf" srcId="{0B5305F6-4D9D-4978-AE05-3E2D10657D6F}" destId="{C1B049E7-47E1-48FA-9661-10869F3DD03B}" srcOrd="2" destOrd="0" presId="urn:microsoft.com/office/officeart/2005/8/layout/chevron2"/>
    <dgm:cxn modelId="{78930B9E-C26B-4123-8BB7-29DBDFF99D85}" type="presParOf" srcId="{C1B049E7-47E1-48FA-9661-10869F3DD03B}" destId="{7E2E8560-2DF6-4A56-B628-715AB21F4038}" srcOrd="0" destOrd="0" presId="urn:microsoft.com/office/officeart/2005/8/layout/chevron2"/>
    <dgm:cxn modelId="{BF042008-C9EA-4146-A82C-735FE8C6B348}" type="presParOf" srcId="{C1B049E7-47E1-48FA-9661-10869F3DD03B}" destId="{D5E15088-3E5D-479A-A870-131482CFBADB}" srcOrd="1" destOrd="0" presId="urn:microsoft.com/office/officeart/2005/8/layout/chevron2"/>
    <dgm:cxn modelId="{ACD42A8D-E676-4B8E-8A3D-9C6C8AE2B8E1}" type="presParOf" srcId="{0B5305F6-4D9D-4978-AE05-3E2D10657D6F}" destId="{EA2F0CCA-B61E-4267-B981-5AA6EB72745A}" srcOrd="3" destOrd="0" presId="urn:microsoft.com/office/officeart/2005/8/layout/chevron2"/>
    <dgm:cxn modelId="{8A5E7F3F-95D8-4BED-9309-BEF448F415D5}" type="presParOf" srcId="{0B5305F6-4D9D-4978-AE05-3E2D10657D6F}" destId="{33769FD8-4AE2-4B20-BDE2-B55EB0F6A938}" srcOrd="4" destOrd="0" presId="urn:microsoft.com/office/officeart/2005/8/layout/chevron2"/>
    <dgm:cxn modelId="{C17F3894-81BD-4FB9-B1DA-29D12B79F344}" type="presParOf" srcId="{33769FD8-4AE2-4B20-BDE2-B55EB0F6A938}" destId="{2B6DD867-AE0A-46BA-A09C-85129CEFB17E}" srcOrd="0" destOrd="0" presId="urn:microsoft.com/office/officeart/2005/8/layout/chevron2"/>
    <dgm:cxn modelId="{097DE5EF-D287-4A12-8CD6-65969E1CAB9F}" type="presParOf" srcId="{33769FD8-4AE2-4B20-BDE2-B55EB0F6A938}" destId="{8C6A8240-7615-4CDA-867D-254633162C3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61C7-63EC-4582-93C5-2E4ABC25C054}">
      <dsp:nvSpPr>
        <dsp:cNvPr id="0" name=""/>
        <dsp:cNvSpPr/>
      </dsp:nvSpPr>
      <dsp:spPr>
        <a:xfrm rot="5400000">
          <a:off x="-490690" y="519811"/>
          <a:ext cx="1573851" cy="592471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 dirty="0"/>
        </a:p>
      </dsp:txBody>
      <dsp:txXfrm rot="-5400000">
        <a:off x="-1" y="325358"/>
        <a:ext cx="592471" cy="981380"/>
      </dsp:txXfrm>
    </dsp:sp>
    <dsp:sp modelId="{943C35A9-250E-46AC-9AC0-D81A82C25184}">
      <dsp:nvSpPr>
        <dsp:cNvPr id="0" name=""/>
        <dsp:cNvSpPr/>
      </dsp:nvSpPr>
      <dsp:spPr>
        <a:xfrm rot="5400000">
          <a:off x="4883059" y="-4207983"/>
          <a:ext cx="1383828" cy="9803427"/>
        </a:xfrm>
        <a:prstGeom prst="round2Same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28600" lvl="1" indent="-141288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Формирование и рассылка информационно-методических материалов о социальном обслуживании граждан, социальном волонтерстве, о сопровождаемом проживании, </a:t>
          </a:r>
          <a:b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 проведении тематических семинаров/вебинаров и других информационных материалов социально ориентированным некоммерческим организациям на 118 электронных адресов. </a:t>
          </a:r>
          <a:endParaRPr lang="ru-RU" sz="1700" i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 rot="-5400000">
        <a:off x="673260" y="69369"/>
        <a:ext cx="9735874" cy="1248722"/>
      </dsp:txXfrm>
    </dsp:sp>
    <dsp:sp modelId="{7E2E8560-2DF6-4A56-B628-715AB21F4038}">
      <dsp:nvSpPr>
        <dsp:cNvPr id="0" name=""/>
        <dsp:cNvSpPr/>
      </dsp:nvSpPr>
      <dsp:spPr>
        <a:xfrm rot="5400000">
          <a:off x="-499703" y="2134214"/>
          <a:ext cx="1573851" cy="57444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300" kern="1200" dirty="0"/>
        </a:p>
      </dsp:txBody>
      <dsp:txXfrm rot="-5400000">
        <a:off x="0" y="1921733"/>
        <a:ext cx="574443" cy="999408"/>
      </dsp:txXfrm>
    </dsp:sp>
    <dsp:sp modelId="{D5E15088-3E5D-479A-A870-131482CFBADB}">
      <dsp:nvSpPr>
        <dsp:cNvPr id="0" name=""/>
        <dsp:cNvSpPr/>
      </dsp:nvSpPr>
      <dsp:spPr>
        <a:xfrm rot="5400000">
          <a:off x="4818669" y="-2538859"/>
          <a:ext cx="1479162" cy="9743116"/>
        </a:xfrm>
        <a:prstGeom prst="round2Same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9875" marR="0" lvl="0" indent="-182563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Подготовка и рассылка методических материалов по вопросам применения  ФЗ-442</a:t>
          </a:r>
          <a:b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«Об основах социального обслуживания граждан в Российской Федерации».</a:t>
          </a:r>
          <a:endParaRPr lang="ru-RU" sz="1700" i="1" kern="1200" dirty="0">
            <a:solidFill>
              <a:srgbClr val="002060"/>
            </a:solidFill>
            <a:latin typeface="Georgia" panose="02040502050405020303" pitchFamily="18" charset="0"/>
          </a:endParaRPr>
        </a:p>
      </dsp:txBody>
      <dsp:txXfrm rot="-5400000">
        <a:off x="686693" y="1665324"/>
        <a:ext cx="9670909" cy="1334748"/>
      </dsp:txXfrm>
    </dsp:sp>
    <dsp:sp modelId="{2B6DD867-AE0A-46BA-A09C-85129CEFB17E}">
      <dsp:nvSpPr>
        <dsp:cNvPr id="0" name=""/>
        <dsp:cNvSpPr/>
      </dsp:nvSpPr>
      <dsp:spPr>
        <a:xfrm rot="5400000">
          <a:off x="-471452" y="3808406"/>
          <a:ext cx="1573851" cy="630946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 rot="-5400000">
        <a:off x="0" y="3652427"/>
        <a:ext cx="630946" cy="942905"/>
      </dsp:txXfrm>
    </dsp:sp>
    <dsp:sp modelId="{8C6A8240-7615-4CDA-867D-254633162C33}">
      <dsp:nvSpPr>
        <dsp:cNvPr id="0" name=""/>
        <dsp:cNvSpPr/>
      </dsp:nvSpPr>
      <dsp:spPr>
        <a:xfrm rot="5400000">
          <a:off x="4930908" y="-836868"/>
          <a:ext cx="1254844" cy="9727337"/>
        </a:xfrm>
        <a:prstGeom prst="round2Same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85750" marR="0" lvl="0" indent="-19843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Открытость и доступность информации.</a:t>
          </a:r>
        </a:p>
        <a:p>
          <a:pPr marL="285750" marR="0" lvl="0" indent="-19843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7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Хранение и обработка персональных данных.</a:t>
          </a:r>
        </a:p>
      </dsp:txBody>
      <dsp:txXfrm rot="-5400000">
        <a:off x="694662" y="3460634"/>
        <a:ext cx="9666081" cy="1132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D961C7-63EC-4582-93C5-2E4ABC25C054}">
      <dsp:nvSpPr>
        <dsp:cNvPr id="0" name=""/>
        <dsp:cNvSpPr/>
      </dsp:nvSpPr>
      <dsp:spPr>
        <a:xfrm rot="5400000">
          <a:off x="-503430" y="703577"/>
          <a:ext cx="1348886" cy="345202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.</a:t>
          </a:r>
          <a:endParaRPr lang="ru-RU" sz="5400" kern="1200" dirty="0"/>
        </a:p>
      </dsp:txBody>
      <dsp:txXfrm rot="-5400000">
        <a:off x="-1588" y="374336"/>
        <a:ext cx="345202" cy="1003684"/>
      </dsp:txXfrm>
    </dsp:sp>
    <dsp:sp modelId="{943C35A9-250E-46AC-9AC0-D81A82C25184}">
      <dsp:nvSpPr>
        <dsp:cNvPr id="0" name=""/>
        <dsp:cNvSpPr/>
      </dsp:nvSpPr>
      <dsp:spPr>
        <a:xfrm rot="5400000">
          <a:off x="4680102" y="-4118276"/>
          <a:ext cx="1302866" cy="9982199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  <a:p>
          <a:pPr marL="355600" lvl="1" indent="-268288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Формы социального обслуживания, виды социальных услуг.</a:t>
          </a:r>
          <a:endParaRPr lang="ru-RU" sz="2200" i="1" kern="1200" dirty="0">
            <a:solidFill>
              <a:srgbClr val="002060"/>
            </a:solidFill>
            <a:latin typeface="Georgia" panose="02040502050405020303" pitchFamily="18" charset="0"/>
          </a:endParaRPr>
        </a:p>
        <a:p>
          <a:pPr marL="355600" marR="0" lvl="0" indent="-268288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Документооборот  при предоставлении социальных услуг.</a:t>
          </a:r>
          <a:endParaRPr lang="ru-RU" sz="2200" i="1" kern="1200" dirty="0">
            <a:solidFill>
              <a:srgbClr val="002060"/>
            </a:solidFill>
            <a:latin typeface="Georgia" panose="02040502050405020303" pitchFamily="18" charset="0"/>
          </a:endParaRPr>
        </a:p>
        <a:p>
          <a:pPr marL="355600" marR="0" lvl="0" indent="-268288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2200" b="0" i="1" kern="1200" dirty="0" smtClean="0">
              <a:solidFill>
                <a:srgbClr val="002060"/>
              </a:solidFill>
              <a:effectLst/>
              <a:latin typeface="Georgia" panose="02040502050405020303" pitchFamily="18" charset="0"/>
            </a:rPr>
            <a:t>Привлечение волонтёров и добровольцев.</a:t>
          </a:r>
        </a:p>
        <a:p>
          <a:pPr marL="228600" marR="0" lvl="0" indent="0" algn="l" defTabSz="9779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ru-RU" sz="2200" kern="1200" dirty="0">
            <a:solidFill>
              <a:srgbClr val="002060"/>
            </a:solidFill>
          </a:endParaRPr>
        </a:p>
      </dsp:txBody>
      <dsp:txXfrm rot="-5400000">
        <a:off x="340436" y="284991"/>
        <a:ext cx="9918598" cy="1175664"/>
      </dsp:txXfrm>
    </dsp:sp>
    <dsp:sp modelId="{7E2E8560-2DF6-4A56-B628-715AB21F4038}">
      <dsp:nvSpPr>
        <dsp:cNvPr id="0" name=""/>
        <dsp:cNvSpPr/>
      </dsp:nvSpPr>
      <dsp:spPr>
        <a:xfrm rot="5400000">
          <a:off x="-513774" y="2279012"/>
          <a:ext cx="1348886" cy="324515"/>
        </a:xfrm>
        <a:prstGeom prst="chevron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.</a:t>
          </a:r>
          <a:endParaRPr lang="ru-RU" sz="5400" kern="1200" dirty="0"/>
        </a:p>
      </dsp:txBody>
      <dsp:txXfrm rot="-5400000">
        <a:off x="-1589" y="1929085"/>
        <a:ext cx="324515" cy="1024371"/>
      </dsp:txXfrm>
    </dsp:sp>
    <dsp:sp modelId="{D5E15088-3E5D-479A-A870-131482CFBADB}">
      <dsp:nvSpPr>
        <dsp:cNvPr id="0" name=""/>
        <dsp:cNvSpPr/>
      </dsp:nvSpPr>
      <dsp:spPr>
        <a:xfrm rot="5400000">
          <a:off x="4421283" y="-2453503"/>
          <a:ext cx="1623711" cy="9790768"/>
        </a:xfrm>
        <a:prstGeom prst="round2Same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accent2"/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355600" marR="0" lvl="0" indent="-268288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Требования к стационарным условиям для лиц БОМЖ</a:t>
          </a:r>
          <a:b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</a:b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в соответствии  с СанПиН.</a:t>
          </a:r>
          <a:endParaRPr lang="ru-RU" i="1" kern="1200" dirty="0">
            <a:solidFill>
              <a:srgbClr val="002060"/>
            </a:solidFill>
            <a:latin typeface="Georgia" panose="02040502050405020303" pitchFamily="18" charset="0"/>
          </a:endParaRPr>
        </a:p>
        <a:p>
          <a:pPr marL="355600" marR="0" lvl="0" indent="-268288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Тарифы на социальные услуги.</a:t>
          </a:r>
          <a:endParaRPr lang="ru-RU" sz="2200" b="1" i="1" kern="1200" dirty="0" smtClean="0">
            <a:solidFill>
              <a:srgbClr val="00206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Georgia" panose="02040502050405020303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i="1" kern="1200" dirty="0">
            <a:latin typeface="Georgia" panose="02040502050405020303" pitchFamily="18" charset="0"/>
          </a:endParaRPr>
        </a:p>
      </dsp:txBody>
      <dsp:txXfrm rot="-5400000">
        <a:off x="337755" y="1709288"/>
        <a:ext cx="9711505" cy="1465185"/>
      </dsp:txXfrm>
    </dsp:sp>
    <dsp:sp modelId="{2B6DD867-AE0A-46BA-A09C-85129CEFB17E}">
      <dsp:nvSpPr>
        <dsp:cNvPr id="0" name=""/>
        <dsp:cNvSpPr/>
      </dsp:nvSpPr>
      <dsp:spPr>
        <a:xfrm rot="5400000">
          <a:off x="-480285" y="4187826"/>
          <a:ext cx="1348886" cy="391493"/>
        </a:xfrm>
        <a:prstGeom prst="chevron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400" kern="1200" dirty="0" smtClean="0"/>
            <a:t>.</a:t>
          </a:r>
          <a:endParaRPr lang="ru-RU" sz="5400" kern="1200" dirty="0"/>
        </a:p>
      </dsp:txBody>
      <dsp:txXfrm rot="-5400000">
        <a:off x="-1589" y="3904877"/>
        <a:ext cx="391493" cy="957393"/>
      </dsp:txXfrm>
    </dsp:sp>
    <dsp:sp modelId="{8C6A8240-7615-4CDA-867D-254633162C33}">
      <dsp:nvSpPr>
        <dsp:cNvPr id="0" name=""/>
        <dsp:cNvSpPr/>
      </dsp:nvSpPr>
      <dsp:spPr>
        <a:xfrm rot="5400000">
          <a:off x="4365968" y="-544695"/>
          <a:ext cx="1768105" cy="9693444"/>
        </a:xfrm>
        <a:prstGeom prst="round2SameRect">
          <a:avLst/>
        </a:prstGeom>
        <a:solidFill>
          <a:schemeClr val="accent6">
            <a:lumMod val="60000"/>
            <a:lumOff val="40000"/>
          </a:schemeClr>
        </a:solidFill>
        <a:ln w="12700" cap="rnd" cmpd="sng" algn="ctr">
          <a:solidFill>
            <a:schemeClr val="accent1"/>
          </a:solidFill>
          <a:prstDash val="solid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85750" marR="0" lvl="0" indent="0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endParaRPr lang="ru-RU" sz="2200" kern="1200" dirty="0" smtClean="0">
            <a:solidFill>
              <a:schemeClr val="tx1"/>
            </a:solidFill>
          </a:endParaRPr>
        </a:p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>
              <a:tab pos="539750" algn="l"/>
            </a:tabLst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Содействие в оформлении проектов (для участия в  конкурсах).</a:t>
          </a:r>
        </a:p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>
              <a:tab pos="539750" algn="l"/>
            </a:tabLst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Консультации при формировании заявки на участие в конкурсе грантов.</a:t>
          </a:r>
        </a:p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>
              <a:tab pos="539750" algn="l"/>
            </a:tabLst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Обобщение и популяризация лучших практик.</a:t>
          </a:r>
        </a:p>
        <a:p>
          <a:pPr marL="355600" marR="0" lvl="0" indent="-268288" algn="l" defTabSz="155575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>
              <a:tab pos="539750" algn="l"/>
            </a:tabLst>
            <a:defRPr/>
          </a:pPr>
          <a:r>
            <a:rPr lang="ru-RU" sz="2200" i="1" kern="1200" dirty="0" smtClean="0">
              <a:solidFill>
                <a:srgbClr val="002060"/>
              </a:solidFill>
              <a:latin typeface="Georgia" panose="02040502050405020303" pitchFamily="18" charset="0"/>
            </a:rPr>
            <a:t>Проектная деятельность.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2200" i="1" kern="1200" dirty="0" smtClean="0">
            <a:solidFill>
              <a:schemeClr val="tx1"/>
            </a:solidFill>
            <a:latin typeface="Georgia" panose="02040502050405020303" pitchFamily="18" charset="0"/>
          </a:endParaRPr>
        </a:p>
      </dsp:txBody>
      <dsp:txXfrm rot="-5400000">
        <a:off x="403299" y="3504286"/>
        <a:ext cx="9607132" cy="1595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27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90975" y="0"/>
            <a:ext cx="3052763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B8E8C-FCA1-452C-9846-E74E850A494B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8400"/>
            <a:ext cx="5607050" cy="3154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4850" y="4497388"/>
            <a:ext cx="5635625" cy="3679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77300"/>
            <a:ext cx="30527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90975" y="8877300"/>
            <a:ext cx="3052763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02DD43-EFD8-4D88-83B6-300BE3C7EF7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208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7238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1933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802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968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14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02DD43-EFD8-4D88-83B6-300BE3C7EF77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52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2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4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350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2315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20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221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2DD43-EFD8-4D88-83B6-300BE3C7EF7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01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2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3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339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778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831637" y="1268760"/>
            <a:ext cx="8750763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845429" y="1844825"/>
            <a:ext cx="8750763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90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558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58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801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623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85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174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171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841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421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70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327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893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208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27238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74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54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59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DB51B-FF4E-4EE8-ADD6-57030BA4F157}" type="datetimeFigureOut">
              <a:rPr lang="ru-RU" smtClean="0"/>
              <a:t>25.02.2020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F753-C432-4904-8D52-7E7F1ABFD0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524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49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50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84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29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612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41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2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A6A4A-0E92-4887-8E4C-D372963FACE8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25.02.2020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31BE464-3690-4DAB-9BB8-B7D5DBBD655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1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18565" y="285728"/>
            <a:ext cx="11376211" cy="7509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1">
              <a:defRPr/>
            </a:pPr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Областное государственное бюджетное</a:t>
            </a:r>
          </a:p>
          <a:p>
            <a:pPr algn="ctr" latinLnBrk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 учреждение дополнительного </a:t>
            </a:r>
          </a:p>
          <a:p>
            <a:pPr algn="ctr" latinLnBrk="1"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профессионального образования 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 «Учебно-методический центр </a:t>
            </a:r>
            <a:b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</a:b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развития социального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обслуживания»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</a:t>
            </a:r>
          </a:p>
          <a:p>
            <a:pPr latinLnBrk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</a:t>
            </a:r>
          </a:p>
          <a:p>
            <a:pPr latinLnBrk="1">
              <a:defRPr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Центр Ресурсного Сопровождения </a:t>
            </a:r>
            <a:r>
              <a:rPr 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СО НКО</a:t>
            </a: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r>
              <a:rPr lang="ru-RU" sz="2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Материалы всероссийского  конкурса </a:t>
            </a:r>
          </a:p>
          <a:p>
            <a:pPr latinLnBrk="1">
              <a:defRPr/>
            </a:pPr>
            <a:r>
              <a:rPr lang="ru-RU" sz="2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    «РЕКЛАМА БУДУЩЕГО» </a:t>
            </a:r>
          </a:p>
          <a:p>
            <a:pPr latinLnBrk="1">
              <a:defRPr/>
            </a:pPr>
            <a:r>
              <a:rPr lang="ru-RU" sz="2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Номинация: «Лучшие практики </a:t>
            </a:r>
          </a:p>
          <a:p>
            <a:pPr latinLnBrk="1">
              <a:defRPr/>
            </a:pPr>
            <a:r>
              <a:rPr lang="ru-RU" sz="26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                 информационной поддержки»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/>
              </a:rPr>
              <a:t>»</a:t>
            </a:r>
          </a:p>
          <a:p>
            <a:pPr latinLnBrk="1">
              <a:defRPr/>
            </a:pP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endParaRPr 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/>
            </a:endParaRPr>
          </a:p>
          <a:p>
            <a:pPr latinLnBrk="1">
              <a:defRPr/>
            </a:pPr>
            <a:endParaRPr lang="en-US" altLang="ko-KR" sz="2600" b="1" dirty="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9" name="Picture 2" descr="C:\Users\Зам.дир.соц\Desktop\центр11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090" y="2824648"/>
            <a:ext cx="1551922" cy="159171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0" y="198179"/>
            <a:ext cx="154766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19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843" y="1166649"/>
            <a:ext cx="11317438" cy="4932593"/>
          </a:xfrm>
        </p:spPr>
        <p:txBody>
          <a:bodyPr>
            <a:normAutofit/>
          </a:bodyPr>
          <a:lstStyle/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051" y="1166649"/>
            <a:ext cx="8047849" cy="55357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7203" y="243590"/>
            <a:ext cx="872263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Страница</a:t>
            </a:r>
            <a:r>
              <a:rPr lang="ru-RU" sz="24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социальной сети «</a:t>
            </a:r>
            <a:r>
              <a:rPr lang="en-US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Facebook</a:t>
            </a: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«Иркутский  некоммерческий  портал»</a:t>
            </a:r>
          </a:p>
          <a:p>
            <a:pPr algn="ctr"/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sz="2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73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0550" y="76201"/>
            <a:ext cx="7529730" cy="1090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Акселерационная</a:t>
            </a:r>
            <a:r>
              <a:rPr lang="ru-RU" sz="2800" i="1" dirty="0" smtClean="0">
                <a:solidFill>
                  <a:schemeClr val="accent3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программа </a:t>
            </a:r>
            <a:b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СО НКО - поставщиков социальных услуг</a:t>
            </a:r>
            <a:endParaRPr lang="ru-RU" sz="28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53713" y="1166649"/>
            <a:ext cx="7376568" cy="52913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Участники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акселерационной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программы - 17 некоммерческих организаций Иркутской области.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Восемь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-  победители регионального конкурса 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проектов</a:t>
            </a:r>
            <a:b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 НКО по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формированию рыночной модели системы социального обслуживания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Серия практико-ориентированных семинаров.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Постсеминарские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консультации.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Курсы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повышения квалификации по программе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Актуальные вопросы деятельности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социально ориентированных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некоммерческих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организаций - поставщиков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социальных услуг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Информационное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и профессиональное взаимодействие с участниками конкурса осуществляется по настоящее время. </a:t>
            </a:r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Размещение информации о проектах в сети «Интернет».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682003"/>
            <a:ext cx="4276725" cy="2957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" y="3858768"/>
            <a:ext cx="4276725" cy="281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3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252199" cy="6858000"/>
          </a:xfrm>
        </p:spPr>
      </p:pic>
    </p:spTree>
    <p:extLst>
      <p:ext uri="{BB962C8B-B14F-4D97-AF65-F5344CB8AC3E}">
        <p14:creationId xmlns:p14="http://schemas.microsoft.com/office/powerpoint/2010/main" val="1802736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8227" y="261026"/>
            <a:ext cx="11078943" cy="1090448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Принципы работы с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 НКО</a:t>
            </a:r>
            <a:endParaRPr lang="ru-RU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062" y="1166649"/>
            <a:ext cx="8596668" cy="3880773"/>
          </a:xfrm>
        </p:spPr>
        <p:txBody>
          <a:bodyPr/>
          <a:lstStyle/>
          <a:p>
            <a:pPr lvl="0" algn="just" defTabSz="914400">
              <a:spcBef>
                <a:spcPts val="0"/>
              </a:spcBef>
              <a:buClrTx/>
              <a:buSzTx/>
              <a:buFontTx/>
              <a:buAutoNum type="arabicPeriod"/>
              <a:defRPr/>
            </a:pP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Открытость </a:t>
            </a: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- информация для руководителей и сотрудников некоммерческих организаций  должна быть открытой. </a:t>
            </a:r>
          </a:p>
          <a:p>
            <a:pPr lvl="0" algn="just" defTabSz="914400">
              <a:spcBef>
                <a:spcPts val="0"/>
              </a:spcBef>
              <a:buClrTx/>
              <a:buSzTx/>
              <a:buFontTx/>
              <a:buAutoNum type="arabicPeriod"/>
              <a:defRPr/>
            </a:pP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 algn="just" defTabSz="914400">
              <a:spcBef>
                <a:spcPts val="0"/>
              </a:spcBef>
              <a:buClrTx/>
              <a:buSzTx/>
              <a:buFontTx/>
              <a:buAutoNum type="arabicPeriod"/>
              <a:defRPr/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Конкуренция - один из основополагающих принципов формирования кадрового потенциала для некоммерческого сектора.</a:t>
            </a:r>
          </a:p>
          <a:p>
            <a:pPr lvl="0" algn="just" defTabSz="914400">
              <a:spcBef>
                <a:spcPts val="0"/>
              </a:spcBef>
              <a:buClrTx/>
              <a:buSzTx/>
              <a:buFontTx/>
              <a:buAutoNum type="arabicPeriod"/>
              <a:defRPr/>
            </a:pP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lvl="0" algn="just" defTabSz="914400">
              <a:spcBef>
                <a:spcPts val="0"/>
              </a:spcBef>
              <a:buClrTx/>
              <a:buSzTx/>
              <a:buFontTx/>
              <a:buAutoNum type="arabicPeriod"/>
              <a:defRPr/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 Активность - для успешного формирования компетенций специалистов             некоммерческого сектора экономики.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46" y="3900791"/>
            <a:ext cx="3781534" cy="2480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45" y="3900791"/>
            <a:ext cx="4063301" cy="24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337" y="76201"/>
            <a:ext cx="11078943" cy="10904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 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СОНКО информационной   поддержки по темам:</a:t>
            </a:r>
            <a:endParaRPr lang="ru-RU" sz="28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843" y="1166649"/>
            <a:ext cx="11317438" cy="4932593"/>
          </a:xfrm>
        </p:spPr>
        <p:txBody>
          <a:bodyPr>
            <a:normAutofit/>
          </a:bodyPr>
          <a:lstStyle/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None/>
            </a:pPr>
            <a:endParaRPr lang="ru-RU" dirty="0"/>
          </a:p>
          <a:p>
            <a:pPr marL="514350" indent="-28575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dirty="0">
                <a:solidFill>
                  <a:schemeClr val="tx1"/>
                </a:solidFill>
                <a:cs typeface="Aharoni" panose="02010803020104030203" pitchFamily="2" charset="-79"/>
              </a:rPr>
              <a:t>Формы социального обслуживания, виды социальных услуг</a:t>
            </a:r>
            <a:endParaRPr lang="ru-RU" dirty="0">
              <a:cs typeface="Aharoni" panose="02010803020104030203" pitchFamily="2" charset="-79"/>
            </a:endParaRP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r>
              <a:rPr lang="ru-RU" dirty="0">
                <a:cs typeface="Aharoni" panose="02010803020104030203" pitchFamily="2" charset="-79"/>
              </a:rPr>
              <a:t>Документооборот при предоставлении социальных услуг</a:t>
            </a: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r>
              <a:rPr lang="ru-RU" dirty="0">
                <a:solidFill>
                  <a:schemeClr val="tx1"/>
                </a:solidFill>
                <a:cs typeface="Aharoni" panose="02010803020104030203" pitchFamily="2" charset="-79"/>
              </a:rPr>
              <a:t>Привлечение волонтёров и </a:t>
            </a:r>
            <a:r>
              <a:rPr lang="ru-RU" dirty="0" smtClean="0">
                <a:solidFill>
                  <a:schemeClr val="tx1"/>
                </a:solidFill>
                <a:cs typeface="Aharoni" panose="02010803020104030203" pitchFamily="2" charset="-79"/>
              </a:rPr>
              <a:t>добровольцев</a:t>
            </a: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140871416"/>
              </p:ext>
            </p:extLst>
          </p:nvPr>
        </p:nvGraphicFramePr>
        <p:xfrm>
          <a:off x="817122" y="1285859"/>
          <a:ext cx="10321047" cy="5292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Заголовок 4"/>
          <p:cNvSpPr txBox="1">
            <a:spLocks/>
          </p:cNvSpPr>
          <p:nvPr/>
        </p:nvSpPr>
        <p:spPr>
          <a:xfrm>
            <a:off x="559507" y="203041"/>
            <a:ext cx="11196536" cy="1023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Оказание СО НКО</a:t>
            </a:r>
            <a:b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информационной  поддержки  по  темам:</a:t>
            </a:r>
            <a:endParaRPr lang="ru-RU" sz="2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492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7797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-75744" y="294606"/>
            <a:ext cx="11866630" cy="202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6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70806" y="1307618"/>
            <a:ext cx="11320080" cy="202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/>
              <a:t> </a:t>
            </a:r>
          </a:p>
          <a:p>
            <a:pPr algn="just"/>
            <a:r>
              <a:rPr lang="ru-RU" sz="1800" i="1" spc="1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Информационной </a:t>
            </a:r>
            <a:r>
              <a:rPr lang="ru-RU" sz="1800" i="1" spc="100" dirty="0">
                <a:solidFill>
                  <a:srgbClr val="002060"/>
                </a:solidFill>
                <a:latin typeface="Georgia" panose="02040502050405020303" pitchFamily="18" charset="0"/>
              </a:rPr>
              <a:t>и консультационной поддержкой воспользовались более</a:t>
            </a:r>
            <a:r>
              <a:rPr lang="en-US" sz="1800" i="1" spc="1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1800" i="1" spc="1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800</a:t>
            </a:r>
            <a:r>
              <a:rPr lang="ru-RU" sz="1800" i="1" spc="1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800" i="1" spc="1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раз (представители </a:t>
            </a:r>
            <a:r>
              <a:rPr lang="ru-RU" sz="1800" i="1" spc="100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социально ориентированных некоммерческих организаций, </a:t>
            </a:r>
            <a:r>
              <a:rPr lang="ru-RU" sz="1800" i="1" spc="1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государственных учреждений</a:t>
            </a:r>
            <a:r>
              <a:rPr lang="ru-RU" sz="1800" i="1" spc="100" dirty="0">
                <a:solidFill>
                  <a:srgbClr val="002060"/>
                </a:solidFill>
                <a:latin typeface="Georgia" panose="02040502050405020303" pitchFamily="18" charset="0"/>
              </a:rPr>
              <a:t>, муниципальных образований, инициативные граждане, предполагающих создание СО </a:t>
            </a:r>
            <a:r>
              <a:rPr lang="ru-RU" sz="1800" i="1" spc="10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НКО).</a:t>
            </a:r>
            <a:endParaRPr lang="ru-RU" sz="1800" i="1" spc="10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84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социально ориентированных некоммерческих организаций получили информационную, консультационную, методическую 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поддержку.</a:t>
            </a:r>
            <a:endParaRPr lang="ru-RU" sz="18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Состоялось </a:t>
            </a: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27 информационно-образовательных мероприятий, в том числе:</a:t>
            </a:r>
          </a:p>
          <a:p>
            <a:pPr algn="just"/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4 практико-ориентированных </a:t>
            </a: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семинара в рамках реализации акселерационной 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программы.</a:t>
            </a:r>
            <a:endParaRPr lang="ru-RU" sz="18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23 семинара </a:t>
            </a: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для руководителей и представителей социально-ориентированных некоммерческих 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организаций.</a:t>
            </a:r>
            <a:endParaRPr lang="ru-RU" sz="18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Предоставление по запросам СО </a:t>
            </a: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НКО возможности проведения деловых встреч в аудиториях Учебно-методического центра и участие в них в качестве </a:t>
            </a: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консультантов.</a:t>
            </a: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42913" y="132158"/>
            <a:ext cx="11727352" cy="6539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7739" y="403857"/>
            <a:ext cx="9440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</a:t>
            </a:r>
            <a:r>
              <a:rPr lang="ru-RU" sz="32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Ключевые </a:t>
            </a: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результаты в цифрах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7043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915" y="135600"/>
            <a:ext cx="10454801" cy="9421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Привлечение </a:t>
            </a:r>
            <a:r>
              <a:rPr lang="ru-R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 НКО</a:t>
            </a:r>
            <a:br>
              <a:rPr lang="ru-R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к реализации </a:t>
            </a:r>
            <a:r>
              <a:rPr lang="ru-RU" sz="3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инновационных проектов </a:t>
            </a:r>
            <a:endParaRPr lang="ru-RU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134" y="1077721"/>
            <a:ext cx="8609602" cy="3969701"/>
          </a:xfrm>
        </p:spPr>
        <p:txBody>
          <a:bodyPr/>
          <a:lstStyle/>
          <a:p>
            <a:pPr marL="0" lv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                 </a:t>
            </a:r>
            <a:r>
              <a:rPr lang="ru-RU" b="1" i="1" spc="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Региональные  инновационные  площадки  </a:t>
            </a:r>
            <a:endParaRPr lang="ru-RU" b="1" i="1" spc="4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67" y="1424281"/>
            <a:ext cx="3630008" cy="235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1424282"/>
            <a:ext cx="3525261" cy="2352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391" y="4146435"/>
            <a:ext cx="4167924" cy="238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47" y="1424281"/>
            <a:ext cx="3852013" cy="235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800" y="4032115"/>
            <a:ext cx="3910520" cy="252936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22377" y="3708950"/>
            <a:ext cx="7340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0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029568" y="403370"/>
            <a:ext cx="5842448" cy="1196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ru-RU" sz="1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2034" y="1849221"/>
            <a:ext cx="382940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Проект </a:t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 «Байкальская платформа социальной работы»</a:t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 по направлению: </a:t>
            </a:r>
            <a:endParaRPr lang="ru-RU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«Социальное обслуживание </a:t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и социальное сопровождение граждан пожилого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возраста</a:t>
            </a:r>
            <a:b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инвалидов: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российский</a:t>
            </a:r>
            <a:b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зарубежный опыт» </a:t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ru-RU" sz="32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2" y="1001763"/>
            <a:ext cx="6669138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6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029568" y="403370"/>
            <a:ext cx="5842448" cy="1196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ru-RU" sz="1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333488" y="1186058"/>
            <a:ext cx="45849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Байкальская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платформа – это новый формат информационной и методической работы, который второй год собирает более 100 участников, в том числе руководителей и специалистов  некоммерческих общественных организаций, предоставляющих социальные услуги и социальное сопровождение людям пожилого возраста, инвалидам и детям-инвалидам.</a:t>
            </a:r>
            <a:b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" y="758664"/>
            <a:ext cx="7309594" cy="4825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856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4500563" y="1958732"/>
            <a:ext cx="7515225" cy="44255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 marL="0" lvl="0" indent="0" algn="just">
              <a:buNone/>
            </a:pPr>
            <a:r>
              <a:rPr lang="ru-RU" sz="2000" i="1" spc="-40" dirty="0">
                <a:solidFill>
                  <a:srgbClr val="002060"/>
                </a:solidFill>
                <a:latin typeface="Georgia" panose="02040502050405020303" pitchFamily="18" charset="0"/>
              </a:rPr>
              <a:t>В соответствии с Федеральным </a:t>
            </a:r>
            <a:r>
              <a:rPr lang="ru-RU" sz="2000" i="1" spc="-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законом «О некоммерческих </a:t>
            </a:r>
            <a:r>
              <a:rPr lang="ru-RU" sz="2000" i="1" spc="-40" dirty="0">
                <a:solidFill>
                  <a:srgbClr val="002060"/>
                </a:solidFill>
                <a:latin typeface="Georgia" panose="02040502050405020303" pitchFamily="18" charset="0"/>
              </a:rPr>
              <a:t>организациях</a:t>
            </a:r>
            <a:r>
              <a:rPr lang="ru-RU" sz="2000" i="1" spc="-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» </a:t>
            </a:r>
            <a:r>
              <a:rPr lang="ru-RU" sz="2000" i="1" spc="-40" dirty="0">
                <a:solidFill>
                  <a:srgbClr val="002060"/>
                </a:solidFill>
                <a:latin typeface="Georgia" panose="02040502050405020303" pitchFamily="18" charset="0"/>
              </a:rPr>
              <a:t>органы государственной власти и органы местного самоуправления </a:t>
            </a:r>
            <a:r>
              <a:rPr lang="ru-RU" sz="2000" i="1" spc="-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оказывают системную </a:t>
            </a:r>
            <a:r>
              <a:rPr lang="ru-RU" sz="2000" i="1" spc="-40" dirty="0">
                <a:solidFill>
                  <a:srgbClr val="002060"/>
                </a:solidFill>
                <a:latin typeface="Georgia" panose="02040502050405020303" pitchFamily="18" charset="0"/>
              </a:rPr>
              <a:t>поддержку социально ориентированным некоммерческим организациям в приоритетном </a:t>
            </a:r>
            <a:r>
              <a:rPr lang="ru-RU" sz="2000" i="1" spc="-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порядке, </a:t>
            </a:r>
            <a:r>
              <a:rPr lang="ru-RU" sz="2000" i="1" spc="-40" dirty="0">
                <a:solidFill>
                  <a:srgbClr val="002060"/>
                </a:solidFill>
                <a:latin typeface="Georgia" panose="02040502050405020303" pitchFamily="18" charset="0"/>
              </a:rPr>
              <a:t>включая финансовую, имущественную, информационную, консультационную поддержку, а также поддержку в области подготовки, переподготовки и повышения квалификации работников и добровольцев социально ориентированных некоммерческих </a:t>
            </a:r>
            <a:r>
              <a:rPr lang="ru-RU" sz="2000" i="1" spc="-40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организаций.</a:t>
            </a:r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 marL="0" lvl="0" indent="0" algn="just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Создание </a:t>
            </a:r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условий </a:t>
            </a:r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для организационной работы СО НКО в системе социального обслуживания  </a:t>
            </a:r>
            <a:r>
              <a:rPr lang="ru-RU" sz="2000" i="1" dirty="0">
                <a:solidFill>
                  <a:srgbClr val="002060"/>
                </a:solidFill>
                <a:latin typeface="Georgia" panose="02040502050405020303" pitchFamily="18" charset="0"/>
              </a:rPr>
              <a:t>Иркутской области </a:t>
            </a:r>
            <a:r>
              <a:rPr lang="ru-RU" sz="20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– одна из важных  задач в регионе.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44752" y="-129123"/>
            <a:ext cx="1173562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Новый подход</a:t>
            </a:r>
            <a:b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</a:t>
            </a:r>
            <a:r>
              <a:rPr lang="ru-RU" sz="3200" i="1" dirty="0">
                <a:solidFill>
                  <a:srgbClr val="002060"/>
                </a:solidFill>
                <a:latin typeface="Georgia" panose="02040502050405020303" pitchFamily="18" charset="0"/>
              </a:rPr>
              <a:t>регулировании сферы </a:t>
            </a:r>
          </a:p>
          <a:p>
            <a:pPr algn="ctr"/>
            <a:r>
              <a:rPr lang="ru-RU" sz="3200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социального </a:t>
            </a:r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обслуживания</a:t>
            </a:r>
            <a:endParaRPr lang="ru-RU" sz="3200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sz="32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2573274"/>
            <a:ext cx="4617131" cy="3790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809213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029568" y="403370"/>
            <a:ext cx="5842448" cy="1196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ru-RU" sz="1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95" y="4350233"/>
            <a:ext cx="2960254" cy="2389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703" y="4350232"/>
            <a:ext cx="3693567" cy="233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603" y="1167158"/>
            <a:ext cx="3407156" cy="2140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98" y="4350233"/>
            <a:ext cx="3675787" cy="233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153" y="1131182"/>
            <a:ext cx="3706117" cy="2084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0" y="1167158"/>
            <a:ext cx="3059050" cy="223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57591" y="207852"/>
            <a:ext cx="83949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В процессе работы Байкальской платформы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используются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различные типы доведения информации: лекции, практикумы, семинары, практические площадки,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мастер-классы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5760" y="2967335"/>
            <a:ext cx="108895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Формы организации:</a:t>
            </a:r>
            <a:b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индивидуальные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, парные,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групповые и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коллективные. </a:t>
            </a:r>
          </a:p>
        </p:txBody>
      </p:sp>
    </p:spTree>
    <p:extLst>
      <p:ext uri="{BB962C8B-B14F-4D97-AF65-F5344CB8AC3E}">
        <p14:creationId xmlns:p14="http://schemas.microsoft.com/office/powerpoint/2010/main" val="306933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 txBox="1">
            <a:spLocks/>
          </p:cNvSpPr>
          <p:nvPr/>
        </p:nvSpPr>
        <p:spPr>
          <a:xfrm>
            <a:off x="5029568" y="403370"/>
            <a:ext cx="5842448" cy="1196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3200" b="1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endParaRPr lang="ru-RU" sz="1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5" y="2839453"/>
            <a:ext cx="5971592" cy="3503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864" y="3990861"/>
            <a:ext cx="5097136" cy="2867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11" y="102637"/>
            <a:ext cx="5070223" cy="3722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84179" y="36294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В мероприятии участвовали зарубежные гости, которые поделились </a:t>
            </a: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информацией</a:t>
            </a:r>
            <a:b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 </a:t>
            </a:r>
            <a:r>
              <a:rPr lang="ru-RU" b="1" i="1" dirty="0">
                <a:solidFill>
                  <a:srgbClr val="002060"/>
                </a:solidFill>
                <a:latin typeface="Georgia" panose="02040502050405020303" pitchFamily="18" charset="0"/>
              </a:rPr>
              <a:t>опыте работы в сфере социального обслуживания за рубежом.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327" y="18402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ru-RU" i="1" dirty="0">
                <a:solidFill>
                  <a:srgbClr val="002060"/>
                </a:solidFill>
                <a:latin typeface="Georgia" panose="02040502050405020303" pitchFamily="18" charset="0"/>
              </a:rPr>
              <a:t>В качестве ведущих экспертов – лучшие преподаватели и практики России и </a:t>
            </a:r>
            <a:r>
              <a:rPr lang="ru-RU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Германии.</a:t>
            </a:r>
            <a:endParaRPr lang="ru-RU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35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512593" y="2143125"/>
            <a:ext cx="10323615" cy="441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5426" y="-210313"/>
            <a:ext cx="948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513" y="1443841"/>
            <a:ext cx="9644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57" y="61405"/>
            <a:ext cx="3479791" cy="41634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404" y="112853"/>
            <a:ext cx="4170686" cy="42840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3787" y="2544111"/>
            <a:ext cx="4163438" cy="400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88000" cy="3937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0"/>
            <a:ext cx="5588000" cy="2921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200" y="1905000"/>
            <a:ext cx="5994400" cy="439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66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512593" y="2143125"/>
            <a:ext cx="10323615" cy="441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	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5426" y="-210313"/>
            <a:ext cx="948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14513" y="1443841"/>
            <a:ext cx="96440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C42F1A">
                  <a:lumMod val="5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8" name="Picture 2" descr="https://russiantranslationplus.com/wp-content/uploads/2018/11/uslugi-perevoda-v-irkuts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39" y="1864120"/>
            <a:ext cx="4047310" cy="260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16" y="4577428"/>
            <a:ext cx="5254941" cy="2189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59" y="4458966"/>
            <a:ext cx="3122886" cy="2342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7519" y="4589724"/>
            <a:ext cx="3639330" cy="2151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559" y="1864120"/>
            <a:ext cx="3497834" cy="2623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21788" y="1864120"/>
            <a:ext cx="3994356" cy="2664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982494" y="478264"/>
            <a:ext cx="8433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Учебно-методический центр </a:t>
            </a:r>
          </a:p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г. Иркутска </a:t>
            </a:r>
            <a:endParaRPr lang="ru-RU" sz="2800" b="1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благодарит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0915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512593" y="2143125"/>
            <a:ext cx="10323615" cy="4414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ru-RU" sz="1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  <a:p>
            <a:pPr marL="0" lvl="0" indent="0" algn="just">
              <a:buNone/>
            </a:pPr>
            <a:r>
              <a:rPr lang="ru-RU" sz="1800" i="1" dirty="0">
                <a:solidFill>
                  <a:srgbClr val="002060"/>
                </a:solidFill>
                <a:latin typeface="Georgia" panose="02040502050405020303" pitchFamily="18" charset="0"/>
              </a:rPr>
              <a:t>	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165426" y="-210313"/>
            <a:ext cx="94823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Учебно-методический  центр – это инновационное учреждение, обеспечивающее реализацию идей развития </a:t>
            </a:r>
            <a:r>
              <a:rPr lang="ru-RU" sz="2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 НКО в системе </a:t>
            </a:r>
            <a:r>
              <a:rPr lang="ru-RU" sz="20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социального обслуживания населения в Иркутской </a:t>
            </a:r>
            <a:r>
              <a:rPr lang="ru-RU" sz="20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14513" y="1443841"/>
            <a:ext cx="964406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целью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информационного сопровождения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некоммерческих организаций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предоставлению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социальных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услуг 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министерством социального развития, опеки и попечительства Иркутской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области в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2016 году  было принято решение об организации на базе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областного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государственного бюджетного учреждения дополнительного профессионального образования «Учебно-методический центр развития социального обслуживания»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Школы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НКО, а затем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и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центра  ресурсного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сопровождения </a:t>
            </a:r>
            <a:r>
              <a:rPr lang="ru-RU" sz="24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СО </a:t>
            </a:r>
            <a:r>
              <a:rPr lang="ru-RU" sz="2400" i="1" dirty="0">
                <a:solidFill>
                  <a:srgbClr val="002060"/>
                </a:solidFill>
                <a:latin typeface="Georgia" panose="02040502050405020303" pitchFamily="18" charset="0"/>
              </a:rPr>
              <a:t>НКО</a:t>
            </a:r>
            <a:r>
              <a:rPr lang="ru-RU" sz="2400" dirty="0">
                <a:solidFill>
                  <a:srgbClr val="002060"/>
                </a:solidFill>
                <a:latin typeface="Georgia" panose="02040502050405020303" pitchFamily="18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1" y="408358"/>
            <a:ext cx="1264620" cy="1235616"/>
          </a:xfrm>
          <a:prstGeom prst="rect">
            <a:avLst/>
          </a:prstGeom>
        </p:spPr>
      </p:pic>
      <p:pic>
        <p:nvPicPr>
          <p:cNvPr id="8" name="Picture 2" descr="C:\Users\Зам.дир.соц\Desktop\центр11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399" y="2066149"/>
            <a:ext cx="1310570" cy="1344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35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6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06175" y="148471"/>
            <a:ext cx="11443748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Приоритетные направления деятельности </a:t>
            </a:r>
          </a:p>
          <a:p>
            <a:pPr algn="ctr"/>
            <a:r>
              <a:rPr lang="ru-RU" sz="3200" i="1" dirty="0">
                <a:solidFill>
                  <a:srgbClr val="002060"/>
                </a:solidFill>
                <a:latin typeface="Georgia" panose="02040502050405020303" pitchFamily="18" charset="0"/>
              </a:rPr>
              <a:t>п</a:t>
            </a:r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 информационному сопровождению СО НКО </a:t>
            </a:r>
          </a:p>
          <a:p>
            <a:pPr algn="ctr"/>
            <a:endParaRPr lang="ru-RU" sz="3200" i="1" dirty="0" smtClean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algn="just"/>
            <a:r>
              <a:rPr lang="ru-RU" sz="3200" i="1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ru-RU" sz="32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           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На </a:t>
            </a:r>
            <a:r>
              <a:rPr lang="ru-RU" sz="2800" i="1" dirty="0">
                <a:solidFill>
                  <a:srgbClr val="002060"/>
                </a:solidFill>
                <a:latin typeface="Georgia" panose="02040502050405020303" pitchFamily="18" charset="0"/>
              </a:rPr>
              <a:t>площадке  Учебно-методического  центра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 2016-2019 годах проводились  информационные семинары по организации </a:t>
            </a:r>
            <a:r>
              <a:rPr lang="ru-RU" sz="2800" i="1" dirty="0">
                <a:solidFill>
                  <a:srgbClr val="002060"/>
                </a:solidFill>
                <a:latin typeface="Georgia" panose="02040502050405020303" pitchFamily="18" charset="0"/>
              </a:rPr>
              <a:t>социального обслуживания населения в Иркутской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области с целью разъяснения законодательного и организационного аспектов деятельности социально-ориентированных </a:t>
            </a:r>
            <a:r>
              <a:rPr lang="ru-RU" sz="2800" i="1" dirty="0">
                <a:solidFill>
                  <a:srgbClr val="002060"/>
                </a:solidFill>
                <a:latin typeface="Georgia" panose="02040502050405020303" pitchFamily="18" charset="0"/>
              </a:rPr>
              <a:t>некоммерческих организаций и предпринимателей в социальной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сфере.</a:t>
            </a:r>
          </a:p>
          <a:p>
            <a:pPr algn="ctr"/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Семинары </a:t>
            </a:r>
            <a:r>
              <a:rPr lang="ru-RU" sz="2800" i="1" dirty="0">
                <a:solidFill>
                  <a:srgbClr val="002060"/>
                </a:solidFill>
                <a:latin typeface="Georgia" panose="02040502050405020303" pitchFamily="18" charset="0"/>
              </a:rPr>
              <a:t>проходили как в очном формате, так и в </a:t>
            </a:r>
            <a:r>
              <a:rPr lang="ru-RU" sz="2800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онлайн-  режиме.  Участники могли получить ответы на все интересующие их вопросы.</a:t>
            </a:r>
          </a:p>
          <a:p>
            <a:pPr algn="ctr"/>
            <a:endParaRPr lang="ru-RU" sz="32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20475" y="1269492"/>
            <a:ext cx="10605247" cy="202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18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" name="Стрелка вправо 1"/>
          <p:cNvSpPr/>
          <p:nvPr/>
        </p:nvSpPr>
        <p:spPr>
          <a:xfrm>
            <a:off x="549703" y="1924642"/>
            <a:ext cx="924128" cy="492615"/>
          </a:xfrm>
          <a:prstGeom prst="rightArrow">
            <a:avLst>
              <a:gd name="adj1" fmla="val 50000"/>
              <a:gd name="adj2" fmla="val 42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56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0400" cy="3937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6" y="2895600"/>
            <a:ext cx="6366933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86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11912600" cy="6858000"/>
          </a:xfrm>
        </p:spPr>
      </p:pic>
    </p:spTree>
    <p:extLst>
      <p:ext uri="{BB962C8B-B14F-4D97-AF65-F5344CB8AC3E}">
        <p14:creationId xmlns:p14="http://schemas.microsoft.com/office/powerpoint/2010/main" val="2363572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303635" y="294606"/>
            <a:ext cx="11866630" cy="202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6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287238" y="2320631"/>
            <a:ext cx="11320080" cy="2026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1800" b="0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442913" y="132158"/>
            <a:ext cx="11727352" cy="6539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2000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7" name="Заголовок 4"/>
          <p:cNvSpPr txBox="1">
            <a:spLocks/>
          </p:cNvSpPr>
          <p:nvPr/>
        </p:nvSpPr>
        <p:spPr>
          <a:xfrm>
            <a:off x="564204" y="294606"/>
            <a:ext cx="11196536" cy="10232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Информационно-методическое сопровождение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некоммерческих организаций </a:t>
            </a:r>
          </a:p>
          <a:p>
            <a:pPr algn="ctr">
              <a:defRPr/>
            </a:pP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по вхождению в реестр поставщиков социальных услуг </a:t>
            </a:r>
            <a:endParaRPr lang="ru-RU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678726317"/>
              </p:ext>
            </p:extLst>
          </p:nvPr>
        </p:nvGraphicFramePr>
        <p:xfrm>
          <a:off x="678656" y="1480267"/>
          <a:ext cx="10476688" cy="4910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5943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357" y="221375"/>
            <a:ext cx="11078943" cy="10904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Разработка и издание м</a:t>
            </a: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етодических рекомендаций</a:t>
            </a:r>
            <a:b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  <a:t>вхождению в реестр поставщиков социальных услуг</a:t>
            </a:r>
            <a:br>
              <a:rPr lang="ru-RU" sz="2800" b="1" i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82511" y="1166649"/>
            <a:ext cx="5947770" cy="5291301"/>
          </a:xfrm>
        </p:spPr>
        <p:txBody>
          <a:bodyPr>
            <a:normAutofit/>
          </a:bodyPr>
          <a:lstStyle/>
          <a:p>
            <a:endParaRPr lang="ru-RU" dirty="0" smtClean="0">
              <a:latin typeface="Georgia" panose="02040502050405020303" pitchFamily="18" charset="0"/>
            </a:endParaRPr>
          </a:p>
          <a:p>
            <a:endParaRPr lang="ru-RU" sz="2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77" y="1311823"/>
            <a:ext cx="3779641" cy="532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09" y="1311823"/>
            <a:ext cx="3755389" cy="53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9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337" y="76201"/>
            <a:ext cx="11078943" cy="109044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i="1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2843" y="1166649"/>
            <a:ext cx="11317438" cy="4932593"/>
          </a:xfrm>
        </p:spPr>
        <p:txBody>
          <a:bodyPr>
            <a:normAutofit/>
          </a:bodyPr>
          <a:lstStyle/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  <a:cs typeface="Aharoni" panose="02010803020104030203" pitchFamily="2" charset="-79"/>
            </a:endParaRPr>
          </a:p>
          <a:p>
            <a:pPr marL="228600" lvl="0" indent="0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None/>
              <a:defRPr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8" name="Picture 2" descr="C:\Users\Зам.дир.соц\Desktop\Сайт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422" y="1457576"/>
            <a:ext cx="8067472" cy="521437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284051" y="166724"/>
            <a:ext cx="77043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Сайт для социально ориентированных некоммерческих организаций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 Иркутской области «Портал НКО»</a:t>
            </a:r>
            <a:endParaRPr lang="ru-RU" sz="24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1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УМЦ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6413</TotalTime>
  <Words>601</Words>
  <Application>Microsoft Office PowerPoint</Application>
  <PresentationFormat>Широкоэкранный</PresentationFormat>
  <Paragraphs>131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33" baseType="lpstr">
      <vt:lpstr>맑은 고딕</vt:lpstr>
      <vt:lpstr>Aharoni</vt:lpstr>
      <vt:lpstr>Arial</vt:lpstr>
      <vt:lpstr>Calibri</vt:lpstr>
      <vt:lpstr>Georgia</vt:lpstr>
      <vt:lpstr>Trebuchet MS</vt:lpstr>
      <vt:lpstr>Wingdings 3</vt:lpstr>
      <vt:lpstr>УМЦ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Разработка и издание методических рекомендаций по вхождению в реестр поставщиков социальных услуг </vt:lpstr>
      <vt:lpstr> </vt:lpstr>
      <vt:lpstr>Презентация PowerPoint</vt:lpstr>
      <vt:lpstr>Акселерационная программа  для СО НКО - поставщиков социальных услуг</vt:lpstr>
      <vt:lpstr>Презентация PowerPoint</vt:lpstr>
      <vt:lpstr>Принципы работы с СО НКО</vt:lpstr>
      <vt:lpstr> Оказание   СОНКО информационной   поддержки по темам:</vt:lpstr>
      <vt:lpstr>Презентация PowerPoint</vt:lpstr>
      <vt:lpstr>Презентация PowerPoint</vt:lpstr>
      <vt:lpstr>Привлечение СО НКО к реализации инновационных проектов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Областное государственное бюджетное учреждение дополнительного  профессионального образования  «Учебно-методический центр развития</dc:title>
  <dc:creator>Сенькова ТА</dc:creator>
  <cp:lastModifiedBy>УМЦ</cp:lastModifiedBy>
  <cp:revision>152</cp:revision>
  <cp:lastPrinted>2019-05-15T02:58:38Z</cp:lastPrinted>
  <dcterms:created xsi:type="dcterms:W3CDTF">2019-05-05T22:00:23Z</dcterms:created>
  <dcterms:modified xsi:type="dcterms:W3CDTF">2020-02-25T06:27:17Z</dcterms:modified>
</cp:coreProperties>
</file>