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0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8"/>
  </p:notesMasterIdLst>
  <p:sldIdLst>
    <p:sldId id="309" r:id="rId2"/>
    <p:sldId id="295" r:id="rId3"/>
    <p:sldId id="296" r:id="rId4"/>
    <p:sldId id="310" r:id="rId5"/>
    <p:sldId id="311" r:id="rId6"/>
    <p:sldId id="312" r:id="rId7"/>
  </p:sldIdLst>
  <p:sldSz cx="24384000" cy="13716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9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7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6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50" algn="l" defTabSz="914380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140" algn="l" defTabSz="914380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330" algn="l" defTabSz="914380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520" algn="l" defTabSz="914380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0"/>
    <a:srgbClr val="001E2E"/>
    <a:srgbClr val="909090"/>
    <a:srgbClr val="672952"/>
    <a:srgbClr val="3C3C3C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89148" autoAdjust="0"/>
  </p:normalViewPr>
  <p:slideViewPr>
    <p:cSldViewPr>
      <p:cViewPr varScale="1">
        <p:scale>
          <a:sx n="44" d="100"/>
          <a:sy n="44" d="100"/>
        </p:scale>
        <p:origin x="276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Социальная составляющая проекта, сфера социальной проблемы, острота, способ решения </a:t>
            </a:r>
            <a:r>
              <a:rPr lang="ru-RU" baseline="0" dirty="0" smtClean="0"/>
              <a:t> и новизна, социальная цель, описание социальной группы, что получит </a:t>
            </a:r>
            <a:r>
              <a:rPr lang="ru-RU" baseline="0" dirty="0" err="1" smtClean="0"/>
              <a:t>благополучатель</a:t>
            </a:r>
            <a:r>
              <a:rPr lang="ru-RU" baseline="0" dirty="0" smtClean="0"/>
              <a:t>, условия реализации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8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Социальная составляющая проекта, как проект решит проблему, детализация, основные группы клиентов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Социальная составляющая проекта, как проект решит проблему, детализация, основные группы клиентов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2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Социальная составляющая проекта, как проект решит проблему, детализация, основные группы клиентов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9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Социальная составляющая проекта, как проект решит проблему, детализация, основные группы клиентов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8" tIns="45718" rIns="91438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90" indent="0" algn="ctr">
              <a:buNone/>
              <a:defRPr sz="1900"/>
            </a:lvl2pPr>
            <a:lvl3pPr marL="914380" indent="0" algn="ctr">
              <a:buNone/>
              <a:defRPr sz="1900"/>
            </a:lvl3pPr>
            <a:lvl4pPr marL="1371570" indent="0" algn="ctr">
              <a:buNone/>
              <a:defRPr sz="1700"/>
            </a:lvl4pPr>
            <a:lvl5pPr marL="1828760" indent="0" algn="ctr">
              <a:buNone/>
              <a:defRPr sz="1700"/>
            </a:lvl5pPr>
            <a:lvl6pPr marL="2285950" indent="0" algn="ctr">
              <a:buNone/>
              <a:defRPr sz="1700"/>
            </a:lvl6pPr>
            <a:lvl7pPr marL="2743140" indent="0" algn="ctr">
              <a:buNone/>
              <a:defRPr sz="1700"/>
            </a:lvl7pPr>
            <a:lvl8pPr marL="3200330" indent="0" algn="ctr">
              <a:buNone/>
              <a:defRPr sz="1700"/>
            </a:lvl8pPr>
            <a:lvl9pPr marL="3657520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8" tIns="45718" rIns="91438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90" indent="0">
              <a:buNone/>
              <a:defRPr sz="1900"/>
            </a:lvl2pPr>
            <a:lvl3pPr marL="914380" indent="0">
              <a:buNone/>
              <a:defRPr sz="1900"/>
            </a:lvl3pPr>
            <a:lvl4pPr marL="1371570" indent="0">
              <a:buNone/>
              <a:defRPr sz="1700"/>
            </a:lvl4pPr>
            <a:lvl5pPr marL="1828760" indent="0">
              <a:buNone/>
              <a:defRPr sz="1700"/>
            </a:lvl5pPr>
            <a:lvl6pPr marL="2285950" indent="0">
              <a:buNone/>
              <a:defRPr sz="1700"/>
            </a:lvl6pPr>
            <a:lvl7pPr marL="2743140" indent="0">
              <a:buNone/>
              <a:defRPr sz="1700"/>
            </a:lvl7pPr>
            <a:lvl8pPr marL="3200330" indent="0">
              <a:buNone/>
              <a:defRPr sz="1700"/>
            </a:lvl8pPr>
            <a:lvl9pPr marL="3657520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7"/>
            <a:ext cx="10315576" cy="1647826"/>
          </a:xfrm>
          <a:prstGeom prst="rect">
            <a:avLst/>
          </a:prstGeom>
        </p:spPr>
        <p:txBody>
          <a:bodyPr lIns="91438" tIns="45718" rIns="91438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90" indent="0">
              <a:buNone/>
              <a:defRPr sz="1900" b="1"/>
            </a:lvl2pPr>
            <a:lvl3pPr marL="914380" indent="0">
              <a:buNone/>
              <a:defRPr sz="1900" b="1"/>
            </a:lvl3pPr>
            <a:lvl4pPr marL="1371570" indent="0">
              <a:buNone/>
              <a:defRPr sz="1700" b="1"/>
            </a:lvl4pPr>
            <a:lvl5pPr marL="1828760" indent="0">
              <a:buNone/>
              <a:defRPr sz="1700" b="1"/>
            </a:lvl5pPr>
            <a:lvl6pPr marL="2285950" indent="0">
              <a:buNone/>
              <a:defRPr sz="1700" b="1"/>
            </a:lvl6pPr>
            <a:lvl7pPr marL="2743140" indent="0">
              <a:buNone/>
              <a:defRPr sz="1700" b="1"/>
            </a:lvl7pPr>
            <a:lvl8pPr marL="3200330" indent="0">
              <a:buNone/>
              <a:defRPr sz="1700" b="1"/>
            </a:lvl8pPr>
            <a:lvl9pPr marL="3657520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7"/>
            <a:ext cx="10366376" cy="1647826"/>
          </a:xfrm>
          <a:prstGeom prst="rect">
            <a:avLst/>
          </a:prstGeom>
        </p:spPr>
        <p:txBody>
          <a:bodyPr lIns="91438" tIns="45718" rIns="91438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90" indent="0">
              <a:buNone/>
              <a:defRPr sz="1900" b="1"/>
            </a:lvl2pPr>
            <a:lvl3pPr marL="914380" indent="0">
              <a:buNone/>
              <a:defRPr sz="1900" b="1"/>
            </a:lvl3pPr>
            <a:lvl4pPr marL="1371570" indent="0">
              <a:buNone/>
              <a:defRPr sz="1700" b="1"/>
            </a:lvl4pPr>
            <a:lvl5pPr marL="1828760" indent="0">
              <a:buNone/>
              <a:defRPr sz="1700" b="1"/>
            </a:lvl5pPr>
            <a:lvl6pPr marL="2285950" indent="0">
              <a:buNone/>
              <a:defRPr sz="1700" b="1"/>
            </a:lvl6pPr>
            <a:lvl7pPr marL="2743140" indent="0">
              <a:buNone/>
              <a:defRPr sz="1700" b="1"/>
            </a:lvl7pPr>
            <a:lvl8pPr marL="3200330" indent="0">
              <a:buNone/>
              <a:defRPr sz="1700" b="1"/>
            </a:lvl8pPr>
            <a:lvl9pPr marL="3657520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8" tIns="45718" rIns="91438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90" indent="0">
              <a:buNone/>
              <a:defRPr sz="1400"/>
            </a:lvl2pPr>
            <a:lvl3pPr marL="914380" indent="0">
              <a:buNone/>
              <a:defRPr sz="1200"/>
            </a:lvl3pPr>
            <a:lvl4pPr marL="1371570" indent="0">
              <a:buNone/>
              <a:defRPr sz="1000"/>
            </a:lvl4pPr>
            <a:lvl5pPr marL="1828760" indent="0">
              <a:buNone/>
              <a:defRPr sz="1000"/>
            </a:lvl5pPr>
            <a:lvl6pPr marL="2285950" indent="0">
              <a:buNone/>
              <a:defRPr sz="1000"/>
            </a:lvl6pPr>
            <a:lvl7pPr marL="2743140" indent="0">
              <a:buNone/>
              <a:defRPr sz="1000"/>
            </a:lvl7pPr>
            <a:lvl8pPr marL="3200330" indent="0">
              <a:buNone/>
              <a:defRPr sz="1000"/>
            </a:lvl8pPr>
            <a:lvl9pPr marL="365752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8" tIns="45718" rIns="91438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90" indent="0">
              <a:buNone/>
              <a:defRPr sz="2900"/>
            </a:lvl2pPr>
            <a:lvl3pPr marL="914380" indent="0">
              <a:buNone/>
              <a:defRPr sz="2400"/>
            </a:lvl3pPr>
            <a:lvl4pPr marL="1371570" indent="0">
              <a:buNone/>
              <a:defRPr sz="1900"/>
            </a:lvl4pPr>
            <a:lvl5pPr marL="1828760" indent="0">
              <a:buNone/>
              <a:defRPr sz="1900"/>
            </a:lvl5pPr>
            <a:lvl6pPr marL="2285950" indent="0">
              <a:buNone/>
              <a:defRPr sz="1900"/>
            </a:lvl6pPr>
            <a:lvl7pPr marL="2743140" indent="0">
              <a:buNone/>
              <a:defRPr sz="1900"/>
            </a:lvl7pPr>
            <a:lvl8pPr marL="3200330" indent="0">
              <a:buNone/>
              <a:defRPr sz="1900"/>
            </a:lvl8pPr>
            <a:lvl9pPr marL="3657520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90" indent="0">
              <a:buNone/>
              <a:defRPr sz="1400"/>
            </a:lvl2pPr>
            <a:lvl3pPr marL="914380" indent="0">
              <a:buNone/>
              <a:defRPr sz="1200"/>
            </a:lvl3pPr>
            <a:lvl4pPr marL="1371570" indent="0">
              <a:buNone/>
              <a:defRPr sz="1000"/>
            </a:lvl4pPr>
            <a:lvl5pPr marL="1828760" indent="0">
              <a:buNone/>
              <a:defRPr sz="1000"/>
            </a:lvl5pPr>
            <a:lvl6pPr marL="2285950" indent="0">
              <a:buNone/>
              <a:defRPr sz="1000"/>
            </a:lvl6pPr>
            <a:lvl7pPr marL="2743140" indent="0">
              <a:buNone/>
              <a:defRPr sz="1000"/>
            </a:lvl7pPr>
            <a:lvl8pPr marL="3200330" indent="0">
              <a:buNone/>
              <a:defRPr sz="1000"/>
            </a:lvl8pPr>
            <a:lvl9pPr marL="365752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9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7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6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75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66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56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046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536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54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nor-krovi.tass.ru/kak-chasto-sdayut-krov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donor-krovi.tass.ru/ckolko-sdayut-kr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50501749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 b="8230"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pic>
        <p:nvPicPr>
          <p:cNvPr id="19" name="Изображение 18" descr="krivyedonorsearch_pramougoln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1" y="4706112"/>
            <a:ext cx="15926019" cy="37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6D482E-BBD7-5042-A49A-5AC4E468DEB6}"/>
              </a:ext>
            </a:extLst>
          </p:cNvPr>
          <p:cNvSpPr/>
          <p:nvPr/>
        </p:nvSpPr>
        <p:spPr bwMode="auto">
          <a:xfrm>
            <a:off x="58713" y="-89185"/>
            <a:ext cx="24384000" cy="137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8A9FC6-1EAA-E449-9C9C-7DA0E60C071F}"/>
              </a:ext>
            </a:extLst>
          </p:cNvPr>
          <p:cNvSpPr txBox="1"/>
          <p:nvPr/>
        </p:nvSpPr>
        <p:spPr>
          <a:xfrm>
            <a:off x="462750" y="534644"/>
            <a:ext cx="978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ПРОБЛЕМА</a:t>
            </a:r>
          </a:p>
          <a:p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677605-7AE5-3349-B06B-67BA76A97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514" t="10007"/>
          <a:stretch/>
        </p:blipFill>
        <p:spPr>
          <a:xfrm rot="5400000">
            <a:off x="11286422" y="-148467"/>
            <a:ext cx="12943661" cy="13250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82A35CD-F69E-AE4F-ADA6-79E2CE52EB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50" y="2480791"/>
            <a:ext cx="640198" cy="6181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52350F8-9FA1-D041-8F9F-77A70906CA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51" y="5435265"/>
            <a:ext cx="640198" cy="6181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9A5F3D-B5E3-9244-8850-0E886CBB5D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50" y="7247989"/>
            <a:ext cx="640198" cy="6181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F61FAD-3A99-6B4A-AB50-2C9EA1FAFBC8}"/>
              </a:ext>
            </a:extLst>
          </p:cNvPr>
          <p:cNvSpPr txBox="1"/>
          <p:nvPr/>
        </p:nvSpPr>
        <p:spPr>
          <a:xfrm>
            <a:off x="1565698" y="2519966"/>
            <a:ext cx="128767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Helvetica" pitchFamily="2" charset="0"/>
              </a:rPr>
              <a:t>Общее число доноров крови в России уменьшается,</a:t>
            </a:r>
            <a:endParaRPr lang="en-US" sz="3600" dirty="0" smtClean="0">
              <a:latin typeface="Helvetica" pitchFamily="2" charset="0"/>
            </a:endParaRPr>
          </a:p>
          <a:p>
            <a:r>
              <a:rPr lang="en-US" sz="3600" dirty="0">
                <a:hlinkClick r:id="rId7"/>
              </a:rPr>
              <a:t>https://donor-krovi.tass.ru/ckolko-sdayut-krov/</a:t>
            </a:r>
            <a:endParaRPr lang="ru-RU" sz="3600" dirty="0" smtClean="0">
              <a:latin typeface="Helvetica" pitchFamily="2" charset="0"/>
            </a:endParaRPr>
          </a:p>
          <a:p>
            <a:r>
              <a:rPr lang="ru-RU" sz="3600" dirty="0" smtClean="0">
                <a:latin typeface="Helvetica" pitchFamily="2" charset="0"/>
              </a:rPr>
              <a:t>Еще опаснее, что падает доля молодых доноров 18-2</a:t>
            </a:r>
            <a:r>
              <a:rPr lang="en-US" sz="3600" dirty="0" smtClean="0">
                <a:latin typeface="Helvetica" pitchFamily="2" charset="0"/>
              </a:rPr>
              <a:t>5 </a:t>
            </a:r>
            <a:r>
              <a:rPr lang="ru-RU" sz="3600" dirty="0" smtClean="0">
                <a:latin typeface="Helvetica" pitchFamily="2" charset="0"/>
              </a:rPr>
              <a:t>лет</a:t>
            </a:r>
          </a:p>
          <a:p>
            <a:r>
              <a:rPr lang="en-US" sz="3600" dirty="0">
                <a:hlinkClick r:id="rId8"/>
              </a:rPr>
              <a:t>https://donor-krovi.tass.ru/kak-chasto-sdayut-krov/</a:t>
            </a:r>
            <a:endParaRPr lang="ru-RU" sz="3600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300887-01F4-1448-A1B3-EA0D14704304}"/>
              </a:ext>
            </a:extLst>
          </p:cNvPr>
          <p:cNvSpPr txBox="1"/>
          <p:nvPr/>
        </p:nvSpPr>
        <p:spPr>
          <a:xfrm>
            <a:off x="1573237" y="5467776"/>
            <a:ext cx="1263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Helvetica" pitchFamily="2" charset="0"/>
              </a:rPr>
              <a:t>Текущие механизмы мотивации к первой и регулярной сдачи крови малоэффективны для поколения </a:t>
            </a:r>
            <a:r>
              <a:rPr lang="en-US" sz="3600" dirty="0" smtClean="0">
                <a:latin typeface="Helvetica" pitchFamily="2" charset="0"/>
              </a:rPr>
              <a:t>Z</a:t>
            </a:r>
            <a:endParaRPr lang="ru-RU" sz="3600" dirty="0"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300887-01F4-1448-A1B3-EA0D14704304}"/>
              </a:ext>
            </a:extLst>
          </p:cNvPr>
          <p:cNvSpPr txBox="1"/>
          <p:nvPr/>
        </p:nvSpPr>
        <p:spPr>
          <a:xfrm>
            <a:off x="1573237" y="7233884"/>
            <a:ext cx="1213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Helvetica" pitchFamily="2" charset="0"/>
              </a:rPr>
              <a:t>Физлица и благотворительные фонды вынуждены искать доноров для родственников и подопечных</a:t>
            </a:r>
            <a:endParaRPr lang="ru-RU" sz="3600" dirty="0">
              <a:latin typeface="Helvetica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59A5F3D-B5E3-9244-8850-0E886CBB5D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96" y="9248369"/>
            <a:ext cx="640198" cy="6181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300887-01F4-1448-A1B3-EA0D14704304}"/>
              </a:ext>
            </a:extLst>
          </p:cNvPr>
          <p:cNvSpPr txBox="1"/>
          <p:nvPr/>
        </p:nvSpPr>
        <p:spPr>
          <a:xfrm>
            <a:off x="1565183" y="9234264"/>
            <a:ext cx="12130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Helvetica" pitchFamily="2" charset="0"/>
              </a:rPr>
              <a:t>Центры крови не умеют управлять потоками доноров под ежедневные нужды. В связи с этим для разных групп крови в разные недели могут быть как острый дефицит, так и избыток донорских запасов</a:t>
            </a:r>
            <a:endParaRPr lang="ru-RU" sz="3600" dirty="0">
              <a:latin typeface="Helvetica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796" y="2321496"/>
            <a:ext cx="7011454" cy="46639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98089" y="7430550"/>
            <a:ext cx="7615069" cy="55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9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6D482E-BBD7-5042-A49A-5AC4E468DEB6}"/>
              </a:ext>
            </a:extLst>
          </p:cNvPr>
          <p:cNvSpPr/>
          <p:nvPr/>
        </p:nvSpPr>
        <p:spPr bwMode="auto">
          <a:xfrm>
            <a:off x="1959736" y="2076108"/>
            <a:ext cx="21344644" cy="111906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Решаем проблему дефицита доноров крови в стране;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Мы не занимаемся кровью – мы занимаемся людьми;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Генерируем целевые </a:t>
            </a:r>
            <a:r>
              <a:rPr lang="ru-RU" sz="3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лиды</a:t>
            </a: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приводим доноров, в центры крови, исходя из их ежедневных потребностей;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Используем уникальные алгоритмы мотивации людей к сдаче крови - </a:t>
            </a:r>
            <a:r>
              <a:rPr lang="ru-RU" sz="3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геймификация</a:t>
            </a: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программа лояльности и другие;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Применяем современные </a:t>
            </a:r>
            <a:r>
              <a:rPr lang="en-US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digital </a:t>
            </a: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инструменты и технологии – </a:t>
            </a:r>
            <a:r>
              <a:rPr lang="en-US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mining, machine learning, </a:t>
            </a: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чат-боты и </a:t>
            </a:r>
            <a:r>
              <a:rPr lang="ru-RU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другие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Для кого:</a:t>
            </a:r>
            <a:endParaRPr lang="en-US" sz="3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Центры </a:t>
            </a: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крови (чтобы приходили подготовленные доноры с востребованной группой и резусом)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Больницы (чтобы всегда были готовые запасы компонентов крови)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Благотворительные фонды </a:t>
            </a: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(чтобы для подопечных можно было оперативно найти подходящего донора)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Общество (чтобы была уверенность на каждый день, что не придется срочно искать донора)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Социальноответственный</a:t>
            </a:r>
            <a:r>
              <a:rPr lang="ru-RU" sz="3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бизнес (для компаний, которые заботятся об уверенности своих сотрудников, что в любой ситуации в городе будет достаточное количество запасов донорской крови) </a:t>
            </a:r>
            <a:endParaRPr lang="ru-RU" sz="3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Молодежь (16-35лет) – сообщество доноров, обратная связь, бонусы, актуальные события  потребности в каждом городе</a:t>
            </a:r>
            <a:endParaRPr lang="ru-RU" sz="3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8A9FC6-1EAA-E449-9C9C-7DA0E60C071F}"/>
              </a:ext>
            </a:extLst>
          </p:cNvPr>
          <p:cNvSpPr txBox="1"/>
          <p:nvPr/>
        </p:nvSpPr>
        <p:spPr>
          <a:xfrm>
            <a:off x="462750" y="534644"/>
            <a:ext cx="978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проекта</a:t>
            </a:r>
            <a:r>
              <a:rPr lang="ru-RU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800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130AB4E-9741-B546-AD74-8DDA15FFDCC7}"/>
              </a:ext>
            </a:extLst>
          </p:cNvPr>
          <p:cNvSpPr txBox="1">
            <a:spLocks/>
          </p:cNvSpPr>
          <p:nvPr/>
        </p:nvSpPr>
        <p:spPr>
          <a:xfrm>
            <a:off x="1766274" y="3011262"/>
            <a:ext cx="7177985" cy="2011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FB25F9-B28A-0E4C-9D02-7971984AD55A}"/>
              </a:ext>
            </a:extLst>
          </p:cNvPr>
          <p:cNvSpPr txBox="1"/>
          <p:nvPr/>
        </p:nvSpPr>
        <p:spPr>
          <a:xfrm>
            <a:off x="726179" y="3315546"/>
            <a:ext cx="44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pic>
        <p:nvPicPr>
          <p:cNvPr id="14" name="Изображение 18" descr="krivyedonorsearch_pramougolni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5"/>
          <a:stretch/>
        </p:blipFill>
        <p:spPr>
          <a:xfrm>
            <a:off x="329186" y="2076108"/>
            <a:ext cx="1022546" cy="13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23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6D482E-BBD7-5042-A49A-5AC4E468DEB6}"/>
              </a:ext>
            </a:extLst>
          </p:cNvPr>
          <p:cNvSpPr/>
          <p:nvPr/>
        </p:nvSpPr>
        <p:spPr bwMode="auto">
          <a:xfrm>
            <a:off x="1959736" y="2076108"/>
            <a:ext cx="21344644" cy="111906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День Донора 2019 –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  <a:r>
              <a:rPr lang="ru-RU" sz="36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ТвояКровьТечётВГороде</a:t>
            </a:r>
            <a:endParaRPr lang="ru-RU" sz="3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Подкасты о донорстве.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Кровь, добро и люди.</a:t>
            </a:r>
            <a:endParaRPr lang="ru-RU" sz="3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8A9FC6-1EAA-E449-9C9C-7DA0E60C071F}"/>
              </a:ext>
            </a:extLst>
          </p:cNvPr>
          <p:cNvSpPr txBox="1"/>
          <p:nvPr/>
        </p:nvSpPr>
        <p:spPr>
          <a:xfrm>
            <a:off x="462750" y="534644"/>
            <a:ext cx="978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проекта</a:t>
            </a:r>
            <a:r>
              <a:rPr lang="ru-RU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800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130AB4E-9741-B546-AD74-8DDA15FFDCC7}"/>
              </a:ext>
            </a:extLst>
          </p:cNvPr>
          <p:cNvSpPr txBox="1">
            <a:spLocks/>
          </p:cNvSpPr>
          <p:nvPr/>
        </p:nvSpPr>
        <p:spPr>
          <a:xfrm>
            <a:off x="1766274" y="3011262"/>
            <a:ext cx="7177985" cy="2011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FB25F9-B28A-0E4C-9D02-7971984AD55A}"/>
              </a:ext>
            </a:extLst>
          </p:cNvPr>
          <p:cNvSpPr txBox="1"/>
          <p:nvPr/>
        </p:nvSpPr>
        <p:spPr>
          <a:xfrm>
            <a:off x="726179" y="3315546"/>
            <a:ext cx="44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pic>
        <p:nvPicPr>
          <p:cNvPr id="14" name="Изображение 18" descr="krivyedonorsearch_pramougolni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5"/>
          <a:stretch/>
        </p:blipFill>
        <p:spPr>
          <a:xfrm>
            <a:off x="329186" y="2076108"/>
            <a:ext cx="1022546" cy="13446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2" y="1097360"/>
            <a:ext cx="14220512" cy="12447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/>
          <a:stretch/>
        </p:blipFill>
        <p:spPr>
          <a:xfrm>
            <a:off x="3382562" y="4568904"/>
            <a:ext cx="5130915" cy="88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9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8A9FC6-1EAA-E449-9C9C-7DA0E60C071F}"/>
              </a:ext>
            </a:extLst>
          </p:cNvPr>
          <p:cNvSpPr txBox="1"/>
          <p:nvPr/>
        </p:nvSpPr>
        <p:spPr>
          <a:xfrm>
            <a:off x="462750" y="534644"/>
            <a:ext cx="978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проекта</a:t>
            </a:r>
            <a:r>
              <a:rPr lang="ru-RU" sz="4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800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130AB4E-9741-B546-AD74-8DDA15FFDCC7}"/>
              </a:ext>
            </a:extLst>
          </p:cNvPr>
          <p:cNvSpPr txBox="1">
            <a:spLocks/>
          </p:cNvSpPr>
          <p:nvPr/>
        </p:nvSpPr>
        <p:spPr>
          <a:xfrm>
            <a:off x="1642947" y="3556558"/>
            <a:ext cx="7177985" cy="2011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FB25F9-B28A-0E4C-9D02-7971984AD55A}"/>
              </a:ext>
            </a:extLst>
          </p:cNvPr>
          <p:cNvSpPr txBox="1"/>
          <p:nvPr/>
        </p:nvSpPr>
        <p:spPr>
          <a:xfrm>
            <a:off x="726179" y="3315546"/>
            <a:ext cx="44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pic>
        <p:nvPicPr>
          <p:cNvPr id="14" name="Изображение 18" descr="krivyedonorsearch_pramougolni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5"/>
          <a:stretch/>
        </p:blipFill>
        <p:spPr>
          <a:xfrm>
            <a:off x="329186" y="2076108"/>
            <a:ext cx="1022546" cy="1344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688" y="1796258"/>
            <a:ext cx="5532065" cy="8566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52" y="1691982"/>
            <a:ext cx="8112745" cy="8670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5" y="4337720"/>
            <a:ext cx="9455851" cy="8541325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130AB4E-9741-B546-AD74-8DDA15FFDCC7}"/>
              </a:ext>
            </a:extLst>
          </p:cNvPr>
          <p:cNvSpPr txBox="1">
            <a:spLocks/>
          </p:cNvSpPr>
          <p:nvPr/>
        </p:nvSpPr>
        <p:spPr>
          <a:xfrm>
            <a:off x="10427131" y="10867560"/>
            <a:ext cx="7177985" cy="2011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1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8A9FC6-1EAA-E449-9C9C-7DA0E60C071F}"/>
              </a:ext>
            </a:extLst>
          </p:cNvPr>
          <p:cNvSpPr txBox="1"/>
          <p:nvPr/>
        </p:nvSpPr>
        <p:spPr>
          <a:xfrm>
            <a:off x="462750" y="534644"/>
            <a:ext cx="9785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4800" b="1" dirty="0">
                <a:solidFill>
                  <a:srgbClr val="E306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cap="al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4800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FB25F9-B28A-0E4C-9D02-7971984AD55A}"/>
              </a:ext>
            </a:extLst>
          </p:cNvPr>
          <p:cNvSpPr txBox="1"/>
          <p:nvPr/>
        </p:nvSpPr>
        <p:spPr>
          <a:xfrm>
            <a:off x="726179" y="3315546"/>
            <a:ext cx="44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pic>
        <p:nvPicPr>
          <p:cNvPr id="14" name="Изображение 18" descr="krivyedonorsearch_pramougolni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5"/>
          <a:stretch/>
        </p:blipFill>
        <p:spPr>
          <a:xfrm>
            <a:off x="329186" y="2076108"/>
            <a:ext cx="1022546" cy="1344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208" y="534644"/>
            <a:ext cx="9882336" cy="9882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20" y="6277450"/>
            <a:ext cx="7146032" cy="71460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4804" y="1830539"/>
            <a:ext cx="12192000" cy="31803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262626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участников </a:t>
            </a:r>
            <a:r>
              <a:rPr lang="ru-RU" sz="3200" dirty="0" err="1">
                <a:solidFill>
                  <a:srgbClr val="262626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ДняДонора</a:t>
            </a:r>
            <a:r>
              <a:rPr lang="ru-RU" sz="3200" dirty="0">
                <a:solidFill>
                  <a:srgbClr val="262626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получился порядка 50000 человек.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262626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Вышло за это время 10 подкастов с охватом постов свыше 100000 человек, но слушателей не больше 10000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262626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дня донора сообщество выросло на 6000 человек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19" y="5475812"/>
            <a:ext cx="6663359" cy="61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2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Pages>0</Pages>
  <Words>421</Words>
  <Characters>0</Characters>
  <Application>Microsoft Office PowerPoint</Application>
  <PresentationFormat>Произвольный</PresentationFormat>
  <Lines>0</Lines>
  <Paragraphs>52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Aleo</vt:lpstr>
      <vt:lpstr>Arial</vt:lpstr>
      <vt:lpstr>Calibri</vt:lpstr>
      <vt:lpstr>Gill Sans</vt:lpstr>
      <vt:lpstr>Helvetica</vt:lpstr>
      <vt:lpstr>Tahoma</vt:lpstr>
      <vt:lpstr>Times New Roman</vt:lpstr>
      <vt:lpstr>ヒラギノ角ゴ ProN W3</vt:lpstr>
      <vt:lpstr>Master #5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contact@improvepresentation.com</dc:creator>
  <cp:lastModifiedBy>Ruslan Shekurov</cp:lastModifiedBy>
  <cp:revision>152</cp:revision>
  <cp:lastPrinted>2019-07-15T11:27:30Z</cp:lastPrinted>
  <dcterms:modified xsi:type="dcterms:W3CDTF">2019-08-10T13:41:36Z</dcterms:modified>
</cp:coreProperties>
</file>