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8" r:id="rId3"/>
    <p:sldId id="328" r:id="rId4"/>
    <p:sldId id="327" r:id="rId5"/>
    <p:sldId id="322" r:id="rId6"/>
    <p:sldId id="263" r:id="rId7"/>
    <p:sldId id="259" r:id="rId8"/>
    <p:sldId id="276" r:id="rId9"/>
    <p:sldId id="260" r:id="rId10"/>
    <p:sldId id="277" r:id="rId11"/>
    <p:sldId id="284" r:id="rId12"/>
    <p:sldId id="325" r:id="rId13"/>
    <p:sldId id="323" r:id="rId14"/>
    <p:sldId id="315" r:id="rId15"/>
    <p:sldId id="270" r:id="rId16"/>
    <p:sldId id="320" r:id="rId17"/>
    <p:sldId id="309" r:id="rId18"/>
    <p:sldId id="310" r:id="rId19"/>
    <p:sldId id="311" r:id="rId20"/>
    <p:sldId id="313" r:id="rId21"/>
    <p:sldId id="314" r:id="rId22"/>
    <p:sldId id="326" r:id="rId23"/>
    <p:sldId id="316" r:id="rId24"/>
    <p:sldId id="317" r:id="rId25"/>
    <p:sldId id="318" r:id="rId26"/>
    <p:sldId id="319" r:id="rId27"/>
    <p:sldId id="299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CFAFB9"/>
    <a:srgbClr val="990099"/>
    <a:srgbClr val="CC66FF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03043-1864-475C-8A34-E08F308726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A4D097-3E23-4FC2-B727-689A9281BEB7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0" dirty="0" smtClean="0">
              <a:solidFill>
                <a:schemeClr val="tx1"/>
              </a:solidFill>
            </a:rPr>
            <a:t>ДВОРОВЫЙ</a:t>
          </a:r>
          <a:r>
            <a:rPr lang="ru-RU" b="0" dirty="0" smtClean="0">
              <a:solidFill>
                <a:srgbClr val="00B0F0"/>
              </a:solidFill>
            </a:rPr>
            <a:t> ЦЕНТР СОЦИАЛЬНОГО</a:t>
          </a:r>
          <a:r>
            <a:rPr lang="ru-RU" b="0" dirty="0" smtClean="0">
              <a:solidFill>
                <a:srgbClr val="FFC000"/>
              </a:solidFill>
            </a:rPr>
            <a:t>  </a:t>
          </a:r>
          <a:r>
            <a:rPr lang="ru-RU" b="0" dirty="0" smtClean="0">
              <a:solidFill>
                <a:srgbClr val="FF0000"/>
              </a:solidFill>
            </a:rPr>
            <a:t>РАЗВИТИЯ</a:t>
          </a:r>
          <a:r>
            <a:rPr lang="ru-RU" b="0" dirty="0" smtClean="0">
              <a:solidFill>
                <a:srgbClr val="FFC000"/>
              </a:solidFill>
            </a:rPr>
            <a:t> </a:t>
          </a:r>
        </a:p>
      </dgm:t>
    </dgm:pt>
    <dgm:pt modelId="{63F88C50-3883-462F-8C13-EAF07D99961F}" type="sibTrans" cxnId="{6FBB1A2D-2755-4153-B4DA-6A67DABBA0BE}">
      <dgm:prSet/>
      <dgm:spPr/>
      <dgm:t>
        <a:bodyPr/>
        <a:lstStyle/>
        <a:p>
          <a:endParaRPr lang="ru-RU"/>
        </a:p>
      </dgm:t>
    </dgm:pt>
    <dgm:pt modelId="{2142B601-A99C-4B16-9393-5B2C4D51485E}" type="parTrans" cxnId="{6FBB1A2D-2755-4153-B4DA-6A67DABBA0BE}">
      <dgm:prSet/>
      <dgm:spPr/>
      <dgm:t>
        <a:bodyPr/>
        <a:lstStyle/>
        <a:p>
          <a:endParaRPr lang="ru-RU"/>
        </a:p>
      </dgm:t>
    </dgm:pt>
    <dgm:pt modelId="{0169E3B7-CDAA-401C-90A9-EF34797D4F4B}">
      <dgm:prSet phldrT="[Текст]"/>
      <dgm:spPr/>
      <dgm:t>
        <a:bodyPr/>
        <a:lstStyle/>
        <a:p>
          <a:endParaRPr lang="ru-RU" dirty="0"/>
        </a:p>
      </dgm:t>
    </dgm:pt>
    <dgm:pt modelId="{1556B7F5-B582-4EF5-AB93-FA57F49C8EF8}" type="sibTrans" cxnId="{4FBFCC42-26E0-4397-8DAE-9DB5E609A50C}">
      <dgm:prSet/>
      <dgm:spPr/>
      <dgm:t>
        <a:bodyPr/>
        <a:lstStyle/>
        <a:p>
          <a:endParaRPr lang="ru-RU"/>
        </a:p>
      </dgm:t>
    </dgm:pt>
    <dgm:pt modelId="{53F6A77F-A747-46D8-9C51-E7C23A943BB5}" type="parTrans" cxnId="{4FBFCC42-26E0-4397-8DAE-9DB5E609A50C}">
      <dgm:prSet/>
      <dgm:spPr/>
      <dgm:t>
        <a:bodyPr/>
        <a:lstStyle/>
        <a:p>
          <a:endParaRPr lang="ru-RU"/>
        </a:p>
      </dgm:t>
    </dgm:pt>
    <dgm:pt modelId="{45DC4733-272D-4DF0-90AA-E4257A712516}" type="pres">
      <dgm:prSet presAssocID="{40E03043-1864-475C-8A34-E08F308726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E34AC-D2D7-4F5A-9756-BEFEB6FCA994}" type="pres">
      <dgm:prSet presAssocID="{1EA4D097-3E23-4FC2-B727-689A9281BEB7}" presName="parentText" presStyleLbl="node1" presStyleIdx="0" presStyleCnt="1" custScaleY="634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ACFC2-9A49-4D71-A853-6E9C72591517}" type="pres">
      <dgm:prSet presAssocID="{1EA4D097-3E23-4FC2-B727-689A9281BEB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E8C118-0AAA-4A77-BEEA-35B88D4C6FC7}" type="presOf" srcId="{40E03043-1864-475C-8A34-E08F308726B2}" destId="{45DC4733-272D-4DF0-90AA-E4257A712516}" srcOrd="0" destOrd="0" presId="urn:microsoft.com/office/officeart/2005/8/layout/vList2"/>
    <dgm:cxn modelId="{0DBEA435-7448-4382-BAA0-3A2CE083FA97}" type="presOf" srcId="{1EA4D097-3E23-4FC2-B727-689A9281BEB7}" destId="{74CE34AC-D2D7-4F5A-9756-BEFEB6FCA994}" srcOrd="0" destOrd="0" presId="urn:microsoft.com/office/officeart/2005/8/layout/vList2"/>
    <dgm:cxn modelId="{6FBB1A2D-2755-4153-B4DA-6A67DABBA0BE}" srcId="{40E03043-1864-475C-8A34-E08F308726B2}" destId="{1EA4D097-3E23-4FC2-B727-689A9281BEB7}" srcOrd="0" destOrd="0" parTransId="{2142B601-A99C-4B16-9393-5B2C4D51485E}" sibTransId="{63F88C50-3883-462F-8C13-EAF07D99961F}"/>
    <dgm:cxn modelId="{961A7EF4-6B78-4ED0-BDF5-D7C0E3565E11}" type="presOf" srcId="{0169E3B7-CDAA-401C-90A9-EF34797D4F4B}" destId="{FADACFC2-9A49-4D71-A853-6E9C72591517}" srcOrd="0" destOrd="0" presId="urn:microsoft.com/office/officeart/2005/8/layout/vList2"/>
    <dgm:cxn modelId="{4FBFCC42-26E0-4397-8DAE-9DB5E609A50C}" srcId="{1EA4D097-3E23-4FC2-B727-689A9281BEB7}" destId="{0169E3B7-CDAA-401C-90A9-EF34797D4F4B}" srcOrd="0" destOrd="0" parTransId="{53F6A77F-A747-46D8-9C51-E7C23A943BB5}" sibTransId="{1556B7F5-B582-4EF5-AB93-FA57F49C8EF8}"/>
    <dgm:cxn modelId="{ED7F53A2-B6F3-4CAA-B735-EE3B956EF463}" type="presParOf" srcId="{45DC4733-272D-4DF0-90AA-E4257A712516}" destId="{74CE34AC-D2D7-4F5A-9756-BEFEB6FCA994}" srcOrd="0" destOrd="0" presId="urn:microsoft.com/office/officeart/2005/8/layout/vList2"/>
    <dgm:cxn modelId="{951119B7-E8A6-4356-8A81-94C5AFE21216}" type="presParOf" srcId="{45DC4733-272D-4DF0-90AA-E4257A712516}" destId="{FADACFC2-9A49-4D71-A853-6E9C72591517}" srcOrd="1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13CE2-0A55-4D3A-AD4D-11B73A3CAC3D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C8197-E6A1-4EEA-BFD8-2D798BB66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8197-E6A1-4EEA-BFD8-2D798BB666A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5F341D-5BDB-44A1-948E-A70E4C42CBAD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5F341D-5BDB-44A1-948E-A70E4C42CBAD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jpeg"/><Relationship Id="rId5" Type="http://schemas.openxmlformats.org/officeDocument/2006/relationships/diagramData" Target="../diagrams/data1.xml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mitrii\Рабочий стол\спорткомплек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8382048" cy="628653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357802"/>
            <a:ext cx="6643734" cy="1500198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 dirty="0" smtClean="0">
              <a:solidFill>
                <a:srgbClr val="FFC000"/>
              </a:solidFill>
            </a:endParaRPr>
          </a:p>
          <a:p>
            <a:pPr lvl="0" algn="ctr"/>
            <a:r>
              <a:rPr lang="ru-RU" sz="3600" dirty="0" smtClean="0">
                <a:solidFill>
                  <a:schemeClr val="tx1"/>
                </a:solidFill>
              </a:rPr>
              <a:t>2017</a:t>
            </a:r>
            <a:r>
              <a:rPr lang="ru-RU" sz="3600" dirty="0" smtClean="0">
                <a:solidFill>
                  <a:srgbClr val="FFC000"/>
                </a:solidFill>
              </a:rPr>
              <a:t>-</a:t>
            </a:r>
            <a:r>
              <a:rPr lang="ru-RU" sz="3600" dirty="0" smtClean="0">
                <a:solidFill>
                  <a:srgbClr val="00B0F0"/>
                </a:solidFill>
              </a:rPr>
              <a:t>2020</a:t>
            </a:r>
            <a:r>
              <a:rPr lang="ru-RU" sz="3600" dirty="0" smtClean="0">
                <a:solidFill>
                  <a:srgbClr val="FFC000"/>
                </a:solidFill>
              </a:rPr>
              <a:t>-</a:t>
            </a:r>
            <a:r>
              <a:rPr lang="ru-RU" sz="3600" dirty="0" smtClean="0">
                <a:solidFill>
                  <a:srgbClr val="FF0000"/>
                </a:solidFill>
              </a:rPr>
              <a:t>2035</a:t>
            </a:r>
          </a:p>
          <a:p>
            <a:pPr algn="ctr"/>
            <a:r>
              <a:rPr lang="ru-RU" sz="2300" dirty="0" smtClean="0">
                <a:solidFill>
                  <a:srgbClr val="FFC000"/>
                </a:solidFill>
              </a:rPr>
              <a:t>СТРАТЕГИЯ   РАЗВИТИЯ  ГРАЖДАНСКОГО  ОБЩЕСТВА  </a:t>
            </a:r>
          </a:p>
          <a:p>
            <a:pPr algn="ctr"/>
            <a:r>
              <a:rPr lang="ru-RU" sz="2300" dirty="0" smtClean="0">
                <a:solidFill>
                  <a:srgbClr val="FFC000"/>
                </a:solidFill>
              </a:rPr>
              <a:t> В ОБЛАСТИ  ДВОРОВОЙ СОЦИАЛИЗАЦИИ </a:t>
            </a:r>
          </a:p>
          <a:p>
            <a:pPr lvl="0" algn="ctr"/>
            <a:r>
              <a:rPr lang="ru-RU" sz="2300" dirty="0" smtClean="0">
                <a:solidFill>
                  <a:srgbClr val="FFC000"/>
                </a:solidFill>
              </a:rPr>
              <a:t>ПОДРОСТАЮЩЕГО ПОКОЛЕНИЯ </a:t>
            </a:r>
            <a:endParaRPr lang="ru-RU" sz="2300" dirty="0" smtClean="0">
              <a:solidFill>
                <a:srgbClr val="FF0000"/>
              </a:solidFill>
            </a:endParaRPr>
          </a:p>
          <a:p>
            <a:pPr algn="ctr"/>
            <a:endParaRPr lang="ru-RU" sz="2200" dirty="0">
              <a:solidFill>
                <a:srgbClr val="FFC0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0"/>
          <a:ext cx="9144000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Содержимое 5" descr="ЗНАЧОК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5984" y="2214554"/>
            <a:ext cx="500066" cy="501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Documents and Settings\Dmitrii\Рабочий стол\ГТО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2500306"/>
            <a:ext cx="500066" cy="50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6644" y="2143116"/>
            <a:ext cx="357190" cy="42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4500562" y="2857496"/>
          <a:ext cx="571504" cy="580873"/>
        </p:xfrm>
        <a:graphic>
          <a:graphicData uri="http://schemas.openxmlformats.org/presentationml/2006/ole">
            <p:oleObj spid="_x0000_s13313" r:id="rId12" imgW="3499200" imgH="3529800" progId="">
              <p:embed/>
            </p:oleObj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200" i="1" dirty="0" smtClean="0">
                <a:solidFill>
                  <a:srgbClr val="FFC000"/>
                </a:solidFill>
                <a:latin typeface="+mn-lt"/>
              </a:rPr>
              <a:t>Наш проект</a:t>
            </a:r>
            <a:r>
              <a:rPr lang="ru-RU" sz="22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- это выполнение общественно-государственного целепологания направленной на повышение роли социализации подрастающего поколения в формировании современного образа жизни, организации досуга несущего положительный эффект детям, молодежи и их родителям.          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i="1" dirty="0" smtClean="0">
                <a:solidFill>
                  <a:srgbClr val="FFC000"/>
                </a:solidFill>
                <a:latin typeface="+mn-lt"/>
              </a:rPr>
              <a:t>Проект «Дворовый Центр Социального Развития</a:t>
            </a:r>
            <a:r>
              <a:rPr lang="ru-RU" sz="2200" dirty="0" smtClean="0">
                <a:solidFill>
                  <a:srgbClr val="FFC000"/>
                </a:solidFill>
                <a:latin typeface="+mn-lt"/>
              </a:rPr>
              <a:t>» </a:t>
            </a:r>
            <a:r>
              <a:rPr lang="ru-RU" sz="2200" dirty="0" smtClean="0">
                <a:latin typeface="+mn-lt"/>
              </a:rPr>
              <a:t>– часть образовательной среды по месту жительства, в котором протекает процесс социализации, воспитания и развития личности ребенка. Эта среда должна быть функциональна и комфортна для ребенка, так как является составляющей частью процесса воспитания и местом правильного проведения свободного времени.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i="1" dirty="0" smtClean="0">
                <a:solidFill>
                  <a:srgbClr val="FFC000"/>
                </a:solidFill>
                <a:latin typeface="+mn-lt"/>
              </a:rPr>
              <a:t>Проект «Дворовый Центр Социального Развития»</a:t>
            </a:r>
            <a:r>
              <a:rPr lang="ru-RU" sz="22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– это наиболее удачное место для создания игровых, спортивных площадок, мест отдыха и развлечений, не только для жителей одного двора, но хороший пример для всех жителей других дворовых территорий</a:t>
            </a:r>
            <a:r>
              <a:rPr lang="ru-RU" sz="22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4399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Позитивные изменения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929330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6200" i="1" dirty="0" smtClean="0">
                <a:solidFill>
                  <a:srgbClr val="00B0F0"/>
                </a:solidFill>
              </a:rPr>
              <a:t>Для достижения поставленных целей позитивных изменений необходимо выполнение следующих условий:</a:t>
            </a:r>
            <a:endParaRPr lang="ru-RU" sz="62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6200" dirty="0" smtClean="0"/>
              <a:t>-</a:t>
            </a:r>
            <a:r>
              <a:rPr lang="ru-RU" sz="6200" dirty="0" smtClean="0">
                <a:solidFill>
                  <a:srgbClr val="FFC000"/>
                </a:solidFill>
              </a:rPr>
              <a:t> организация и развитие </a:t>
            </a:r>
            <a:r>
              <a:rPr lang="ru-RU" sz="6200" dirty="0" smtClean="0"/>
              <a:t>внешней среды для социальной занятости;</a:t>
            </a:r>
          </a:p>
          <a:p>
            <a:pPr>
              <a:buNone/>
            </a:pPr>
            <a:r>
              <a:rPr lang="ru-RU" sz="6200" dirty="0" smtClean="0"/>
              <a:t>-</a:t>
            </a:r>
            <a:r>
              <a:rPr lang="ru-RU" sz="6200" dirty="0" smtClean="0">
                <a:solidFill>
                  <a:srgbClr val="FFC000"/>
                </a:solidFill>
              </a:rPr>
              <a:t> общедоступность </a:t>
            </a:r>
            <a:r>
              <a:rPr lang="ru-RU" sz="6200" dirty="0" smtClean="0"/>
              <a:t>занятий спортом, в первую очередь для детей и молодежи;</a:t>
            </a:r>
          </a:p>
          <a:p>
            <a:pPr>
              <a:buNone/>
            </a:pPr>
            <a:r>
              <a:rPr lang="ru-RU" sz="6200" dirty="0" smtClean="0"/>
              <a:t>-</a:t>
            </a:r>
            <a:r>
              <a:rPr lang="ru-RU" sz="6200" dirty="0" smtClean="0">
                <a:solidFill>
                  <a:srgbClr val="FFC000"/>
                </a:solidFill>
              </a:rPr>
              <a:t> интеграция </a:t>
            </a:r>
            <a:r>
              <a:rPr lang="ru-RU" sz="6200" dirty="0" smtClean="0"/>
              <a:t>социальной активности в повседневную жизнь;</a:t>
            </a:r>
          </a:p>
          <a:p>
            <a:pPr algn="just">
              <a:buNone/>
            </a:pPr>
            <a:r>
              <a:rPr lang="ru-RU" sz="6200" dirty="0" smtClean="0"/>
              <a:t>-</a:t>
            </a:r>
            <a:r>
              <a:rPr lang="ru-RU" sz="6200" dirty="0" smtClean="0">
                <a:solidFill>
                  <a:srgbClr val="FFC000"/>
                </a:solidFill>
              </a:rPr>
              <a:t>спроектировать и сформировать дворовую среду так</a:t>
            </a:r>
            <a:r>
              <a:rPr lang="ru-RU" sz="6200" dirty="0" smtClean="0"/>
              <a:t>, чтобы у молодого поколения были условия для повседневных занятий, и чтобы социальная активность приветствовалась и поощрялась;</a:t>
            </a:r>
            <a:endParaRPr lang="ru-RU" sz="6200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6200" dirty="0" smtClean="0"/>
              <a:t>-</a:t>
            </a:r>
            <a:r>
              <a:rPr lang="ru-RU" sz="6200" dirty="0" smtClean="0">
                <a:solidFill>
                  <a:srgbClr val="FFC000"/>
                </a:solidFill>
              </a:rPr>
              <a:t>образовать дворовые центры формирования личности: </a:t>
            </a:r>
            <a:r>
              <a:rPr lang="ru-RU" sz="6200" dirty="0" smtClean="0"/>
              <a:t>интеграция занятости по месту жительства, предоставит возможность подрастающему поколению быть активными;</a:t>
            </a:r>
          </a:p>
          <a:p>
            <a:pPr algn="just">
              <a:buNone/>
            </a:pPr>
            <a:r>
              <a:rPr lang="ru-RU" sz="6200" dirty="0" smtClean="0"/>
              <a:t>-</a:t>
            </a:r>
            <a:r>
              <a:rPr lang="ru-RU" sz="6200" dirty="0" smtClean="0">
                <a:solidFill>
                  <a:srgbClr val="FFC000"/>
                </a:solidFill>
              </a:rPr>
              <a:t>создать общедоступность по месту жительства: </a:t>
            </a:r>
            <a:r>
              <a:rPr lang="ru-RU" sz="6200" dirty="0" smtClean="0"/>
              <a:t>программы, подходящие любому ребенку, включая детей и молодежь, которым приходится преодолевать те или иные барьеры (дети с инвалидностью), эта та категория населения, которой сложнее всего включаться в массовые социальные программы. </a:t>
            </a:r>
            <a:endParaRPr lang="ru-RU" sz="6200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6200" dirty="0" smtClean="0"/>
              <a:t>-</a:t>
            </a:r>
            <a:r>
              <a:rPr lang="ru-RU" sz="6200" dirty="0" smtClean="0">
                <a:solidFill>
                  <a:srgbClr val="FFC000"/>
                </a:solidFill>
              </a:rPr>
              <a:t>создать дворовую занимательность: </a:t>
            </a:r>
            <a:r>
              <a:rPr lang="ru-RU" sz="6200" dirty="0" smtClean="0"/>
              <a:t>сформируется положительный образ общественной деятельности по месту жительства, опыт во многом формируется за счет удовольствия, подрастающее поколение которое получает при социальной занятости рядом с домом.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Дворовая социализация обеспечивается воспитанием, которое выступает как фактор социального развития личности и духовного прогресса граждан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smtClean="0">
                <a:solidFill>
                  <a:srgbClr val="FFC000"/>
                </a:solidFill>
              </a:rPr>
              <a:t>Преемственность поколений </a:t>
            </a:r>
            <a:r>
              <a:rPr lang="ru-RU" dirty="0" smtClean="0"/>
              <a:t>– один из самых важных феноменов в жизни общества, поскольку благодаря ему сберегается прошлое, сохраняется целостность социума, определяется вектор его дальнейшего развития, поддерживается идентичность социальных групп.</a:t>
            </a:r>
          </a:p>
          <a:p>
            <a:pPr algn="just"/>
            <a:endParaRPr lang="ru-RU" dirty="0" smtClean="0"/>
          </a:p>
          <a:p>
            <a:pPr algn="just"/>
            <a:r>
              <a:rPr lang="ru-RU" i="1" dirty="0" smtClean="0">
                <a:solidFill>
                  <a:srgbClr val="FFC000"/>
                </a:solidFill>
              </a:rPr>
              <a:t>Преемственность поколений</a:t>
            </a:r>
            <a:r>
              <a:rPr lang="ru-RU" dirty="0" smtClean="0"/>
              <a:t> - условие непрерывного развития. Одновременно сама непрерывность и постоянность в развитии есть конкретное проявление преемственной связи будущего с прошлым через настоящее.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Documents and Settings\Dmitrii\Рабочий стол\443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85860"/>
            <a:ext cx="3652656" cy="3000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7254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Важная составляющая проекта 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это связь и преемственность поколений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1"/>
            <a:ext cx="2143140" cy="316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 descr="C:\Documents and Settings\Dmitrii\Рабочий стол\поколе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285859"/>
            <a:ext cx="2214579" cy="3054592"/>
          </a:xfrm>
          <a:prstGeom prst="rect">
            <a:avLst/>
          </a:prstGeom>
          <a:noFill/>
        </p:spPr>
      </p:pic>
      <p:pic>
        <p:nvPicPr>
          <p:cNvPr id="25602" name="Picture 2" descr="C:\Documents and Settings\Dmitrii\Рабочий стол\прие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000504"/>
            <a:ext cx="3321868" cy="2143140"/>
          </a:xfrm>
          <a:prstGeom prst="rect">
            <a:avLst/>
          </a:prstGeom>
          <a:noFill/>
        </p:spPr>
      </p:pic>
      <p:pic>
        <p:nvPicPr>
          <p:cNvPr id="4" name="Содержимое 3" descr="Приемственн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86380" y="4000504"/>
            <a:ext cx="3332952" cy="2143140"/>
          </a:xfrm>
        </p:spPr>
      </p:pic>
      <p:pic>
        <p:nvPicPr>
          <p:cNvPr id="25610" name="Picture 10" descr="C:\Documents and Settings\Dmitrii\Рабочий стол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000504"/>
            <a:ext cx="2000264" cy="2143140"/>
          </a:xfrm>
          <a:prstGeom prst="rect">
            <a:avLst/>
          </a:prstGeom>
          <a:noFill/>
        </p:spPr>
      </p:pic>
      <p:pic>
        <p:nvPicPr>
          <p:cNvPr id="27649" name="Picture 1" descr="C:\Documents and Settings\Dmitrii\Рабочий стол\не прервется связь поколений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4000504"/>
            <a:ext cx="254000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:\2014+\лифлет клуба\Листовка А4_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099130" cy="6429420"/>
          </a:xfrm>
          <a:prstGeom prst="rect">
            <a:avLst/>
          </a:prstGeom>
          <a:noFill/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928926" y="571480"/>
          <a:ext cx="3390907" cy="5786478"/>
        </p:xfrm>
        <a:graphic>
          <a:graphicData uri="http://schemas.openxmlformats.org/presentationml/2006/ole">
            <p:oleObj spid="_x0000_s1028" name="CorelDRAW" r:id="rId4" imgW="4493924" imgH="6799637" progId="CorelDraw.Graphic.16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Один из  примеров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39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Что было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4" name="Рисунок 73" descr="IMG_0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643438" y="928670"/>
            <a:ext cx="2071702" cy="2762269"/>
          </a:xfrm>
          <a:prstGeom prst="rect">
            <a:avLst/>
          </a:prstGeom>
        </p:spPr>
      </p:pic>
      <p:pic>
        <p:nvPicPr>
          <p:cNvPr id="75" name="Рисунок 74" descr="IMG_0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57158" y="928670"/>
            <a:ext cx="2071702" cy="2762269"/>
          </a:xfrm>
          <a:prstGeom prst="rect">
            <a:avLst/>
          </a:prstGeom>
        </p:spPr>
      </p:pic>
      <p:pic>
        <p:nvPicPr>
          <p:cNvPr id="77" name="Рисунок 76" descr="IMG_01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786578" y="928670"/>
            <a:ext cx="2053843" cy="2738457"/>
          </a:xfrm>
          <a:prstGeom prst="rect">
            <a:avLst/>
          </a:prstGeom>
        </p:spPr>
      </p:pic>
      <p:pic>
        <p:nvPicPr>
          <p:cNvPr id="78" name="Рисунок 77" descr="IMG_01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7158" y="3786190"/>
            <a:ext cx="2071702" cy="2762269"/>
          </a:xfrm>
          <a:prstGeom prst="rect">
            <a:avLst/>
          </a:prstGeom>
        </p:spPr>
      </p:pic>
      <p:pic>
        <p:nvPicPr>
          <p:cNvPr id="79" name="Рисунок 78" descr="IMG_01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500298" y="3762377"/>
            <a:ext cx="2071702" cy="2762270"/>
          </a:xfrm>
          <a:prstGeom prst="rect">
            <a:avLst/>
          </a:prstGeom>
        </p:spPr>
      </p:pic>
      <p:pic>
        <p:nvPicPr>
          <p:cNvPr id="80" name="Рисунок 79" descr="IMG_01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786578" y="3786190"/>
            <a:ext cx="2089562" cy="2786082"/>
          </a:xfrm>
          <a:prstGeom prst="rect">
            <a:avLst/>
          </a:prstGeom>
        </p:spPr>
      </p:pic>
      <p:pic>
        <p:nvPicPr>
          <p:cNvPr id="84" name="Рисунок 83" descr="IMG_018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4643438" y="3762377"/>
            <a:ext cx="2071702" cy="2762270"/>
          </a:xfrm>
          <a:prstGeom prst="rect">
            <a:avLst/>
          </a:prstGeom>
        </p:spPr>
      </p:pic>
      <p:pic>
        <p:nvPicPr>
          <p:cNvPr id="90" name="Рисунок 89" descr="IMG_019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500298" y="928670"/>
            <a:ext cx="2071702" cy="2762269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Будущий спортзал, кабинет тренера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IMG_0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428859" y="1071546"/>
            <a:ext cx="2084501" cy="2786082"/>
          </a:xfrm>
          <a:prstGeom prst="rect">
            <a:avLst/>
          </a:prstGeom>
        </p:spPr>
      </p:pic>
      <p:pic>
        <p:nvPicPr>
          <p:cNvPr id="5" name="Рисунок 4" descr="IMG_0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643438" y="1071546"/>
            <a:ext cx="2107421" cy="2809895"/>
          </a:xfrm>
          <a:prstGeom prst="rect">
            <a:avLst/>
          </a:prstGeom>
        </p:spPr>
      </p:pic>
      <p:pic>
        <p:nvPicPr>
          <p:cNvPr id="6" name="Рисунок 5" descr="IMG_0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14282" y="1071546"/>
            <a:ext cx="2089562" cy="2786082"/>
          </a:xfrm>
          <a:prstGeom prst="rect">
            <a:avLst/>
          </a:prstGeom>
        </p:spPr>
      </p:pic>
      <p:pic>
        <p:nvPicPr>
          <p:cNvPr id="7" name="Рисунок 6" descr="IMG_0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428860" y="3929066"/>
            <a:ext cx="2071702" cy="2762269"/>
          </a:xfrm>
          <a:prstGeom prst="rect">
            <a:avLst/>
          </a:prstGeom>
        </p:spPr>
      </p:pic>
      <p:pic>
        <p:nvPicPr>
          <p:cNvPr id="8" name="Рисунок 7" descr="IMG_01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572000" y="3929066"/>
            <a:ext cx="2214578" cy="2733718"/>
          </a:xfrm>
          <a:prstGeom prst="rect">
            <a:avLst/>
          </a:prstGeom>
        </p:spPr>
      </p:pic>
      <p:pic>
        <p:nvPicPr>
          <p:cNvPr id="9" name="Рисунок 8" descr="IMG_01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858016" y="1071546"/>
            <a:ext cx="2089562" cy="2786082"/>
          </a:xfrm>
          <a:prstGeom prst="rect">
            <a:avLst/>
          </a:prstGeom>
        </p:spPr>
      </p:pic>
      <p:pic>
        <p:nvPicPr>
          <p:cNvPr id="10" name="Рисунок 9" descr="IMG_01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14282" y="3929066"/>
            <a:ext cx="2071702" cy="2762269"/>
          </a:xfrm>
          <a:prstGeom prst="rect">
            <a:avLst/>
          </a:prstGeom>
        </p:spPr>
      </p:pic>
      <p:pic>
        <p:nvPicPr>
          <p:cNvPr id="11" name="Рисунок 10" descr="IMG_01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858016" y="3929066"/>
            <a:ext cx="2071702" cy="2762269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Что из этого получилось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2" name="Содержимое 11" descr="Изображение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1428736"/>
            <a:ext cx="2694342" cy="2143140"/>
          </a:xfrm>
        </p:spPr>
      </p:pic>
      <p:pic>
        <p:nvPicPr>
          <p:cNvPr id="13" name="Рисунок 12" descr="Изображение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929066"/>
            <a:ext cx="3000396" cy="2143140"/>
          </a:xfrm>
          <a:prstGeom prst="rect">
            <a:avLst/>
          </a:prstGeom>
        </p:spPr>
      </p:pic>
      <p:pic>
        <p:nvPicPr>
          <p:cNvPr id="14" name="Рисунок 13" descr="Изображение 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929066"/>
            <a:ext cx="2857520" cy="2143140"/>
          </a:xfrm>
          <a:prstGeom prst="rect">
            <a:avLst/>
          </a:prstGeom>
        </p:spPr>
      </p:pic>
      <p:pic>
        <p:nvPicPr>
          <p:cNvPr id="15" name="Рисунок 14" descr="Изображение 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428736"/>
            <a:ext cx="2926683" cy="2195012"/>
          </a:xfrm>
          <a:prstGeom prst="rect">
            <a:avLst/>
          </a:prstGeom>
        </p:spPr>
      </p:pic>
      <p:pic>
        <p:nvPicPr>
          <p:cNvPr id="16" name="Рисунок 15" descr="Изображение 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1428736"/>
            <a:ext cx="2926683" cy="2195012"/>
          </a:xfrm>
          <a:prstGeom prst="rect">
            <a:avLst/>
          </a:prstGeom>
        </p:spPr>
      </p:pic>
      <p:pic>
        <p:nvPicPr>
          <p:cNvPr id="5122" name="Picture 2" descr="C:\Documents and Settings\Dmitrii\Рабочий стол\НКО полезных услуг\ПОДВАЛ\Подвал новый\Изображение 0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929066"/>
            <a:ext cx="2643206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Спортивный зал, кабинет тренера преподавателя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13" name="Рисунок 12" descr="Изображение 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1142984"/>
            <a:ext cx="2474243" cy="1855682"/>
          </a:xfrm>
          <a:prstGeom prst="rect">
            <a:avLst/>
          </a:prstGeom>
        </p:spPr>
      </p:pic>
      <p:pic>
        <p:nvPicPr>
          <p:cNvPr id="14" name="Рисунок 13" descr="Изображение 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8385" y="1142984"/>
            <a:ext cx="2474243" cy="1855682"/>
          </a:xfrm>
          <a:prstGeom prst="rect">
            <a:avLst/>
          </a:prstGeom>
        </p:spPr>
      </p:pic>
      <p:pic>
        <p:nvPicPr>
          <p:cNvPr id="21" name="Содержимое 20" descr="DSCN045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14678" y="3071810"/>
            <a:ext cx="2571768" cy="1719083"/>
          </a:xfrm>
        </p:spPr>
      </p:pic>
      <p:pic>
        <p:nvPicPr>
          <p:cNvPr id="27" name="Рисунок 26" descr="DSCN04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071810"/>
            <a:ext cx="2500330" cy="1714512"/>
          </a:xfrm>
          <a:prstGeom prst="rect">
            <a:avLst/>
          </a:prstGeom>
        </p:spPr>
      </p:pic>
      <p:pic>
        <p:nvPicPr>
          <p:cNvPr id="28" name="Рисунок 27" descr="DSCN04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857760"/>
            <a:ext cx="2571768" cy="1714512"/>
          </a:xfrm>
          <a:prstGeom prst="rect">
            <a:avLst/>
          </a:prstGeom>
        </p:spPr>
      </p:pic>
      <p:pic>
        <p:nvPicPr>
          <p:cNvPr id="29" name="Рисунок 28" descr="DSCN04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857760"/>
            <a:ext cx="2428892" cy="1714512"/>
          </a:xfrm>
          <a:prstGeom prst="rect">
            <a:avLst/>
          </a:prstGeom>
        </p:spPr>
      </p:pic>
      <p:pic>
        <p:nvPicPr>
          <p:cNvPr id="30" name="Рисунок 29" descr="DSCN04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4857760"/>
            <a:ext cx="2500330" cy="1729132"/>
          </a:xfrm>
          <a:prstGeom prst="rect">
            <a:avLst/>
          </a:prstGeom>
        </p:spPr>
      </p:pic>
      <p:pic>
        <p:nvPicPr>
          <p:cNvPr id="31" name="Рисунок 30" descr="DSCN04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472" y="3071810"/>
            <a:ext cx="2448386" cy="1729132"/>
          </a:xfrm>
          <a:prstGeom prst="rect">
            <a:avLst/>
          </a:prstGeom>
        </p:spPr>
      </p:pic>
      <p:pic>
        <p:nvPicPr>
          <p:cNvPr id="50178" name="Picture 2" descr="C:\Documents and Settings\Dmitrii\Рабочий стол\ПОДВАЛ\Подвал новый\Изображение 03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1142984"/>
            <a:ext cx="2582842" cy="1883553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Тренировка дети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5" name="Рисунок 14" descr="DSCN0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142984"/>
            <a:ext cx="2762269" cy="2071702"/>
          </a:xfrm>
          <a:prstGeom prst="rect">
            <a:avLst/>
          </a:prstGeom>
        </p:spPr>
      </p:pic>
      <p:pic>
        <p:nvPicPr>
          <p:cNvPr id="16" name="Рисунок 15" descr="DSCN0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142984"/>
            <a:ext cx="2762269" cy="2071702"/>
          </a:xfrm>
          <a:prstGeom prst="rect">
            <a:avLst/>
          </a:prstGeom>
        </p:spPr>
      </p:pic>
      <p:pic>
        <p:nvPicPr>
          <p:cNvPr id="17" name="Рисунок 16" descr="DSCN0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786190"/>
            <a:ext cx="2857520" cy="2143140"/>
          </a:xfrm>
          <a:prstGeom prst="rect">
            <a:avLst/>
          </a:prstGeom>
        </p:spPr>
      </p:pic>
      <p:pic>
        <p:nvPicPr>
          <p:cNvPr id="20" name="Рисунок 19" descr="DSCN0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142984"/>
            <a:ext cx="2714644" cy="2035983"/>
          </a:xfrm>
          <a:prstGeom prst="rect">
            <a:avLst/>
          </a:prstGeom>
        </p:spPr>
      </p:pic>
      <p:pic>
        <p:nvPicPr>
          <p:cNvPr id="21" name="Рисунок 20" descr="DSCN04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3786190"/>
            <a:ext cx="2857520" cy="2143140"/>
          </a:xfrm>
          <a:prstGeom prst="rect">
            <a:avLst/>
          </a:prstGeom>
        </p:spPr>
      </p:pic>
      <p:pic>
        <p:nvPicPr>
          <p:cNvPr id="22" name="Рисунок 21" descr="DSCN04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786190"/>
            <a:ext cx="2762269" cy="2071702"/>
          </a:xfrm>
          <a:prstGeom prst="rect">
            <a:avLst/>
          </a:prstGeom>
        </p:spPr>
      </p:pic>
      <p:pic>
        <p:nvPicPr>
          <p:cNvPr id="24" name="Рисунок 23" descr="Изображение 0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1142984"/>
            <a:ext cx="2700562" cy="2025422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ЗНАЧОК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571480"/>
            <a:ext cx="2571768" cy="257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0120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4400" b="1" dirty="0" smtClean="0"/>
              <a:t>ПРОЕКТ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«ДВОРОВЫЙ ЦЕНТР </a:t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СОЦАЛЬНОГО РАЗВИТИЯ»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В  ОБЛАСТИ  ПРИОРИТЕТНЫХ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СОЦИАЛЬНЫХ НАПРАВЛЕНИЙ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               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                                                               </a:t>
            </a:r>
            <a:r>
              <a:rPr lang="ru-RU" sz="3100" dirty="0" smtClean="0">
                <a:solidFill>
                  <a:srgbClr val="FFC000"/>
                </a:solidFill>
              </a:rPr>
              <a:t>                                                                    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 </a:t>
            </a:r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Тренировка мамы, папы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" name="Содержимое 70" descr="DSCN0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3357562"/>
            <a:ext cx="3238522" cy="2428892"/>
          </a:xfrm>
        </p:spPr>
      </p:pic>
      <p:pic>
        <p:nvPicPr>
          <p:cNvPr id="72" name="Рисунок 71" descr="DSCN0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3357562"/>
            <a:ext cx="3143272" cy="2357454"/>
          </a:xfrm>
          <a:prstGeom prst="rect">
            <a:avLst/>
          </a:prstGeom>
        </p:spPr>
      </p:pic>
      <p:pic>
        <p:nvPicPr>
          <p:cNvPr id="73" name="Рисунок 72" descr="Изображение 1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286123"/>
            <a:ext cx="2214578" cy="2952770"/>
          </a:xfrm>
          <a:prstGeom prst="rect">
            <a:avLst/>
          </a:prstGeom>
        </p:spPr>
      </p:pic>
      <p:pic>
        <p:nvPicPr>
          <p:cNvPr id="74" name="Рисунок 73" descr="Изображение 2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3" y="1071546"/>
            <a:ext cx="2714643" cy="2035982"/>
          </a:xfrm>
          <a:prstGeom prst="rect">
            <a:avLst/>
          </a:prstGeom>
        </p:spPr>
      </p:pic>
      <p:pic>
        <p:nvPicPr>
          <p:cNvPr id="75" name="Рисунок 74" descr="Изображение 3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1000108"/>
            <a:ext cx="2762369" cy="2071777"/>
          </a:xfrm>
          <a:prstGeom prst="rect">
            <a:avLst/>
          </a:prstGeom>
        </p:spPr>
      </p:pic>
      <p:pic>
        <p:nvPicPr>
          <p:cNvPr id="76" name="Рисунок 75" descr="Изображение 6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928670"/>
            <a:ext cx="2905245" cy="2178934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Подведение итогов года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DSCN1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571877"/>
            <a:ext cx="3714776" cy="2786082"/>
          </a:xfrm>
          <a:prstGeom prst="rect">
            <a:avLst/>
          </a:prstGeom>
        </p:spPr>
      </p:pic>
      <p:pic>
        <p:nvPicPr>
          <p:cNvPr id="6" name="Рисунок 5" descr="DSCN1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928934"/>
            <a:ext cx="2190765" cy="1643074"/>
          </a:xfrm>
          <a:prstGeom prst="rect">
            <a:avLst/>
          </a:prstGeom>
        </p:spPr>
      </p:pic>
      <p:pic>
        <p:nvPicPr>
          <p:cNvPr id="7" name="Рисунок 6" descr="DSCN14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928934"/>
            <a:ext cx="2214578" cy="1660934"/>
          </a:xfrm>
          <a:prstGeom prst="rect">
            <a:avLst/>
          </a:prstGeom>
        </p:spPr>
      </p:pic>
      <p:pic>
        <p:nvPicPr>
          <p:cNvPr id="5" name="Рисунок 4" descr="DSCN14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1142984"/>
            <a:ext cx="2214546" cy="1660910"/>
          </a:xfrm>
          <a:prstGeom prst="rect">
            <a:avLst/>
          </a:prstGeom>
        </p:spPr>
      </p:pic>
      <p:pic>
        <p:nvPicPr>
          <p:cNvPr id="4" name="Содержимое 3" descr="DSCN144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57158" y="1142984"/>
            <a:ext cx="2143108" cy="1607331"/>
          </a:xfrm>
        </p:spPr>
      </p:pic>
      <p:pic>
        <p:nvPicPr>
          <p:cNvPr id="51203" name="Picture 3" descr="C:\Documents and Settings\Dmitrii\Рабочий стол\ВКВ\ФотоСК ВкВ НГ 2016\DSCN14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1142984"/>
            <a:ext cx="3721149" cy="2790862"/>
          </a:xfrm>
          <a:prstGeom prst="rect">
            <a:avLst/>
          </a:prstGeom>
          <a:noFill/>
        </p:spPr>
      </p:pic>
      <p:pic>
        <p:nvPicPr>
          <p:cNvPr id="51204" name="Picture 4" descr="C:\Documents and Settings\Dmitrii\Рабочий стол\Новый год\DSCN1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714884"/>
            <a:ext cx="2214578" cy="1660934"/>
          </a:xfrm>
          <a:prstGeom prst="rect">
            <a:avLst/>
          </a:prstGeom>
          <a:noFill/>
        </p:spPr>
      </p:pic>
      <p:pic>
        <p:nvPicPr>
          <p:cNvPr id="51205" name="Picture 5" descr="C:\Documents and Settings\Dmitrii\Рабочий стол\ВКВ\ФотоСК ВкВ НГ 2016\DSCN14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714884"/>
            <a:ext cx="2214577" cy="166093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Статистика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186766" cy="5429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60 м2 </a:t>
            </a:r>
            <a:r>
              <a:rPr lang="ru-RU" dirty="0" smtClean="0"/>
              <a:t>(рабочая площадь помещения)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40 м2 </a:t>
            </a:r>
            <a:r>
              <a:rPr lang="ru-RU" dirty="0" smtClean="0"/>
              <a:t>(кабинет, раздевалки, душ, хоз.помещения)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100 детей </a:t>
            </a:r>
            <a:r>
              <a:rPr lang="ru-RU" dirty="0" smtClean="0"/>
              <a:t>(проходимость)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</a:t>
            </a:r>
            <a:r>
              <a:rPr lang="ru-RU" dirty="0" smtClean="0">
                <a:solidFill>
                  <a:srgbClr val="FFC000"/>
                </a:solidFill>
              </a:rPr>
              <a:t>00 </a:t>
            </a:r>
            <a:r>
              <a:rPr lang="ru-RU" dirty="0" smtClean="0">
                <a:solidFill>
                  <a:srgbClr val="FFC000"/>
                </a:solidFill>
              </a:rPr>
              <a:t>т. руб </a:t>
            </a:r>
            <a:r>
              <a:rPr lang="ru-RU" dirty="0" smtClean="0"/>
              <a:t>(ремонт)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50 т. руб </a:t>
            </a:r>
            <a:r>
              <a:rPr lang="ru-RU" dirty="0" smtClean="0"/>
              <a:t>(вентиляция)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100 т. руб </a:t>
            </a:r>
            <a:r>
              <a:rPr lang="ru-RU" dirty="0" smtClean="0"/>
              <a:t>(спортинвентарь)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15 т. руб </a:t>
            </a:r>
            <a:r>
              <a:rPr lang="ru-RU" dirty="0" smtClean="0"/>
              <a:t>(коммунальные затраты)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 тренера </a:t>
            </a:r>
            <a:r>
              <a:rPr lang="ru-RU" dirty="0" smtClean="0"/>
              <a:t>– преподавателя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50  детей </a:t>
            </a:r>
            <a:r>
              <a:rPr lang="ru-RU" dirty="0" smtClean="0"/>
              <a:t>получают услуги ( с 4 лет и старше)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  ребенка </a:t>
            </a:r>
            <a:r>
              <a:rPr lang="ru-RU" dirty="0" smtClean="0"/>
              <a:t>(с нарушением ОДА)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70 человек </a:t>
            </a:r>
            <a:r>
              <a:rPr lang="ru-RU" dirty="0" smtClean="0"/>
              <a:t>(активных родителей)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20 родителей </a:t>
            </a:r>
            <a:r>
              <a:rPr lang="ru-RU" dirty="0" smtClean="0"/>
              <a:t>(получают услуги ЗОЖ)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30 чемпионов и призеров </a:t>
            </a:r>
            <a:r>
              <a:rPr lang="ru-RU" dirty="0" smtClean="0"/>
              <a:t>(2016 год)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показательных</a:t>
            </a:r>
            <a:r>
              <a:rPr lang="ru-RU" dirty="0" smtClean="0"/>
              <a:t> выступлений в год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10-15 человек </a:t>
            </a:r>
            <a:r>
              <a:rPr lang="ru-RU" dirty="0" smtClean="0"/>
              <a:t>(прирост в год)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25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Будущее, каким оно будет?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Documents and Settings\Dmitrii\Рабочий стол\Изображение 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715272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Dmitrii\Рабочий стол\спорткомплек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643866" cy="5732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Может оно должно стать таким?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Современным, доступным и комфортным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Спортивный комплекс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А самое главное оно должно быть во дворе, шаговой доступности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Documents and Settings\Dmitrii\Рабочий стол\спрткомп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1586" y="1483314"/>
            <a:ext cx="8598132" cy="49460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Инвестиции в самих себя,                во благо будущего поколения…</a:t>
            </a:r>
          </a:p>
          <a:p>
            <a:pPr algn="just"/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  Успех, которого мы хотим добиться в развитии будущего поколения, всегда и везде, на самом деле он находится в нас, он только ждет руководства к действию. </a:t>
            </a:r>
          </a:p>
          <a:p>
            <a:pPr algn="just"/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  Отдай детству лучшее, что есть у тебя, и к тебе вернется лучшее, что есть в детях…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FFC000"/>
                </a:solidFill>
              </a:rPr>
              <a:t>Развитое будущее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-  </a:t>
            </a:r>
            <a:r>
              <a:rPr lang="ru-RU" sz="2800" i="1" dirty="0" smtClean="0"/>
              <a:t>залог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smtClean="0">
                <a:solidFill>
                  <a:srgbClr val="00B0F0"/>
                </a:solidFill>
              </a:rPr>
              <a:t>сильного</a:t>
            </a:r>
            <a:r>
              <a:rPr lang="ru-RU" sz="2800" i="1" dirty="0" smtClean="0">
                <a:solidFill>
                  <a:srgbClr val="FF0000"/>
                </a:solidFill>
              </a:rPr>
              <a:t> государства</a:t>
            </a:r>
            <a:r>
              <a:rPr lang="ru-RU" sz="2800" i="1" dirty="0" smtClean="0"/>
              <a:t>…</a:t>
            </a:r>
            <a:endParaRPr lang="ru-RU" sz="28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6286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СПАСИБО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ЗА ВНИМАНИЕ!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>Автор проекта: 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/>
              <a:t>Общественный Департамент Спорта</a:t>
            </a:r>
            <a:br>
              <a:rPr lang="ru-RU" sz="2200" dirty="0" smtClean="0"/>
            </a:br>
            <a:r>
              <a:rPr lang="ru-RU" sz="2200" dirty="0" smtClean="0"/>
              <a:t>Гражданского Института Развития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89507484311</a:t>
            </a:r>
            <a:br>
              <a:rPr lang="ru-RU" sz="2200" dirty="0" smtClean="0"/>
            </a:br>
            <a:r>
              <a:rPr lang="ru-RU" sz="2200" dirty="0" smtClean="0"/>
              <a:t>тел: 8(351)721-25-01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Documents and Settings\Uzver\Рабочий стол\фирм знак профком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29058" y="1071546"/>
            <a:ext cx="1182861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929198"/>
            <a:ext cx="2851896" cy="38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429000"/>
            <a:ext cx="8286340" cy="2857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FF0000"/>
                </a:solidFill>
              </a:rPr>
              <a:t>ЛАУРЕАТ</a:t>
            </a:r>
            <a:r>
              <a:rPr lang="ru-RU" sz="5300" dirty="0" smtClean="0"/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НАЦИОНАЛЬНОЙ </a:t>
            </a:r>
            <a:r>
              <a:rPr lang="ru-RU" sz="4400" dirty="0" smtClean="0"/>
              <a:t>ПРЕМИИ</a:t>
            </a:r>
            <a:br>
              <a:rPr lang="ru-RU" sz="4400" dirty="0" smtClean="0"/>
            </a:br>
            <a:r>
              <a:rPr lang="ru-RU" sz="4400" dirty="0" smtClean="0"/>
              <a:t>«ГРАЖДАНСКАЯ ИНИЦИАТИВА»</a:t>
            </a:r>
            <a:br>
              <a:rPr lang="ru-RU" sz="4400" dirty="0" smtClean="0"/>
            </a:br>
            <a:r>
              <a:rPr lang="ru-RU" sz="4400" dirty="0" smtClean="0"/>
              <a:t>«ЖИВАЯ КАПЛЯ-2017</a:t>
            </a:r>
            <a:r>
              <a:rPr lang="ru-RU" sz="44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ЧЕЛЯБИНСКАЯ ОБЛАСТЬ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Documents and Settings\Dmitrii\Рабочий стол\капл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28604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Формирование структурных подразделений социальных поставщиков услуг населению</a:t>
            </a:r>
            <a:endParaRPr lang="ru-RU" sz="3200" dirty="0"/>
          </a:p>
        </p:txBody>
      </p:sp>
      <p:pic>
        <p:nvPicPr>
          <p:cNvPr id="4" name="Рисунок 3" descr="C:\Documents and Settings\Dmitrii\Рабочий стол\образовани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1000132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Documents and Settings\Dmitrii\Рабочий стол\ГТ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926869" cy="926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428736"/>
            <a:ext cx="1000132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9" descr="C:\Documents and Settings\Dmitrii\Рабочий стол\культу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428736"/>
            <a:ext cx="928694" cy="932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Documents and Settings\Dmitrii\Рабочий стол\соцзащ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428736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Documents and Settings\Dmitrii\Рабочий стол\Безымянный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1428736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Documents and Settings\Dmitrii\Рабочий стол\здраво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1428736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14282" y="2285992"/>
            <a:ext cx="1357322" cy="114300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общественный Департамент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образования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071810"/>
            <a:ext cx="8643998" cy="3928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400" dirty="0" smtClean="0">
                <a:solidFill>
                  <a:srgbClr val="00B0F0"/>
                </a:solidFill>
              </a:rPr>
              <a:t>Общественный Департамент </a:t>
            </a:r>
            <a:r>
              <a:rPr lang="ru-RU" dirty="0" smtClean="0">
                <a:solidFill>
                  <a:srgbClr val="FFC000"/>
                </a:solidFill>
              </a:rPr>
              <a:t>– структурное подразделения гражданского института, выполняет функции объедения общественных организаций и гражданского общества прямо или опосредованно связанного в приоритетном социальном направлении. </a:t>
            </a:r>
            <a:r>
              <a:rPr lang="ru-RU" dirty="0" smtClean="0">
                <a:solidFill>
                  <a:srgbClr val="00B0F0"/>
                </a:solidFill>
              </a:rPr>
              <a:t>Задача: </a:t>
            </a:r>
            <a:r>
              <a:rPr lang="ru-RU" dirty="0" smtClean="0">
                <a:solidFill>
                  <a:srgbClr val="FFC000"/>
                </a:solidFill>
              </a:rPr>
              <a:t>объединение гражданских усилий, их централизация, построение системы действий, выработка эффективной стратегии, участие в подготовке социальных проектов. Это общественный контроль и соблюдением законов, прав и свобод представителей гражданского общества, выработка общей стратегии системы управления социальными структурами исполнительной власти. Поддержка  инноваций, создание условий для деятельности и развития общественных </a:t>
            </a:r>
            <a:r>
              <a:rPr lang="ru-RU" dirty="0" smtClean="0">
                <a:solidFill>
                  <a:srgbClr val="FFC000"/>
                </a:solidFill>
              </a:rPr>
              <a:t>организаций, </a:t>
            </a:r>
            <a:r>
              <a:rPr lang="ru-RU" dirty="0" smtClean="0">
                <a:solidFill>
                  <a:srgbClr val="FFC000"/>
                </a:solidFill>
              </a:rPr>
              <a:t>развития меценатства и благотворительности в организованных фондах и Советах поддержки и развития гражданского общества  на территории их проживания.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28728" y="2285992"/>
            <a:ext cx="1357322" cy="114300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общественный Департамент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спорта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14612" y="2285992"/>
            <a:ext cx="1285884" cy="114300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общественный Департамент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молодежи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929058" y="2285992"/>
            <a:ext cx="1285884" cy="114300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общественный Департамент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культуры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143504" y="2357430"/>
            <a:ext cx="1285884" cy="10001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общественный Департамент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соц.защиты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286512" y="2357430"/>
            <a:ext cx="1285884" cy="10001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общественный Департамент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ru-RU" sz="1200" dirty="0" smtClean="0">
                <a:latin typeface="+mj-lt"/>
                <a:ea typeface="+mj-ea"/>
                <a:cs typeface="+mj-cs"/>
              </a:rPr>
              <a:t>экологии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429520" y="2357430"/>
            <a:ext cx="1285884" cy="10001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общественный Департамент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здравоохранения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pPr algn="ctr"/>
            <a:r>
              <a:rPr lang="ru-RU" sz="4400" dirty="0" smtClean="0">
                <a:ln w="5000" cmpd="sng">
                  <a:noFill/>
                  <a:prstDash val="solid"/>
                </a:ln>
                <a:solidFill>
                  <a:srgbClr val="FF0000"/>
                </a:solidFill>
              </a:rPr>
              <a:t>ПРОЕКТ ВКЛЮЧАЕТ В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58204" cy="50006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800" i="1" dirty="0" smtClean="0">
                <a:solidFill>
                  <a:srgbClr val="FFC000"/>
                </a:solidFill>
              </a:rPr>
              <a:t>Создание благоприятных</a:t>
            </a:r>
            <a:r>
              <a:rPr lang="ru-RU" sz="2800" dirty="0" smtClean="0">
                <a:solidFill>
                  <a:srgbClr val="FFC000"/>
                </a:solidFill>
              </a:rPr>
              <a:t> условий </a:t>
            </a:r>
            <a:r>
              <a:rPr lang="ru-RU" sz="2800" i="1" dirty="0" smtClean="0">
                <a:solidFill>
                  <a:srgbClr val="FFC000"/>
                </a:solidFill>
              </a:rPr>
              <a:t>для успешного </a:t>
            </a:r>
            <a:r>
              <a:rPr lang="ru-RU" sz="2800" dirty="0" smtClean="0"/>
              <a:t>физического, интеллектуального и духовного развития подрастающего поколения, в частности, обустроить дворы современными, безопасными игровыми и спортивными площадками и профильными клубами. В результате проведения проекта возрастёт количество обустроенных дворов, в которых хозяевами будут подрастающее поколение. А так же будет отработана модель благоустройства дворов в различных социальных направлениях, которую будем использовать в дальнейшей нашей работе.</a:t>
            </a:r>
          </a:p>
          <a:p>
            <a:pPr algn="just">
              <a:buNone/>
            </a:pPr>
            <a:endParaRPr lang="ru-RU" sz="2800" dirty="0" smtClean="0"/>
          </a:p>
          <a:p>
            <a:pPr algn="just"/>
            <a:r>
              <a:rPr lang="ru-RU" sz="2800" dirty="0" smtClean="0">
                <a:solidFill>
                  <a:srgbClr val="FFC000"/>
                </a:solidFill>
              </a:rPr>
              <a:t>Создание социально – оздоровительно - образовательной</a:t>
            </a:r>
            <a:r>
              <a:rPr lang="ru-RU" sz="2800" dirty="0" smtClean="0"/>
              <a:t> дворовой системы ориентированной на обновление содержания данного дворового положения на основе имеющихся традиций и современного опыта, обеспечения многомерности и интегрированности данного процесса, баланса государственного, общественного и семейного воспитания, современных механизмов воспитания и его приоритетов.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714380"/>
          </a:xfrm>
        </p:spPr>
        <p:txBody>
          <a:bodyPr/>
          <a:lstStyle/>
          <a:p>
            <a:pPr algn="ctr"/>
            <a:r>
              <a:rPr lang="ru-RU" dirty="0" smtClean="0">
                <a:ln w="5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цель проекта</a:t>
            </a:r>
            <a:endParaRPr lang="ru-RU" dirty="0">
              <a:ln w="5000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0"/>
            <a:ext cx="8401080" cy="5929330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i="1" dirty="0" smtClean="0"/>
          </a:p>
          <a:p>
            <a:pPr algn="just"/>
            <a:r>
              <a:rPr lang="ru-RU" b="1" i="1" dirty="0" smtClean="0">
                <a:solidFill>
                  <a:srgbClr val="FFC000"/>
                </a:solidFill>
              </a:rPr>
              <a:t>«Дворовый Центр Социального Развития</a:t>
            </a:r>
            <a:r>
              <a:rPr lang="ru-RU" b="1" dirty="0" smtClean="0">
                <a:solidFill>
                  <a:srgbClr val="FFC000"/>
                </a:solidFill>
              </a:rPr>
              <a:t>» </a:t>
            </a:r>
            <a:r>
              <a:rPr lang="ru-RU" dirty="0" smtClean="0"/>
              <a:t>- эффективное средство формирования нравственного облика человека, потому что будет организована социально-значимая общественная деятельность, способствующая приобретению участниками проекта социальных, спортивных, творческих, культурных навыков и умений в гармоничном развитии всех присущих человеку способностей.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FFC000"/>
                </a:solidFill>
              </a:rPr>
              <a:t>Данный проект поможет объединить </a:t>
            </a:r>
            <a:r>
              <a:rPr lang="ru-RU" dirty="0" smtClean="0"/>
              <a:t>в совместной творческой и полезной деятельности не только общественные организации, но и простых граждан по месту жительства, что будет способствовать духовному сближению детей, молодежи и взрослых, рождению общих интересов и увлечений. Произойдёт приобщение к социальному и здоровому образу жизни, как важной составляющей экологической культуры; повышение функциональных возможностей организма занимающихся, роста уровня здоровьесберегающего развития, повышение самостоятельности и активности подрастающего поколения в двигательной деятельности.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FFC000"/>
                </a:solidFill>
              </a:rPr>
              <a:t>Создать благоприятные</a:t>
            </a:r>
            <a:r>
              <a:rPr lang="ru-RU" b="1" dirty="0" smtClean="0">
                <a:solidFill>
                  <a:srgbClr val="FFC000"/>
                </a:solidFill>
              </a:rPr>
              <a:t> условия </a:t>
            </a:r>
            <a:r>
              <a:rPr lang="ru-RU" dirty="0" smtClean="0"/>
              <a:t>для успешного физического, интеллектуального и духовного развития подрастающего поколения, в частности, обустроить дворы современными, безопасными игровыми и спортивными площадками и профильными клубами. В результате проведения проекта возрастёт количество обустроенных дворов, в которых хозяевами будут подрастающее поколение. А так же будет отработана модель благоустройства дворов в различных социальных направлениях, которую будем использовать в дальнейшей нашей работе</a:t>
            </a: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ЗАДАЧА: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643998" cy="6072230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5500" i="1" dirty="0" smtClean="0">
                <a:solidFill>
                  <a:srgbClr val="FFC000"/>
                </a:solidFill>
              </a:rPr>
              <a:t>- создать современные мини дворовые центры досуга </a:t>
            </a:r>
            <a:r>
              <a:rPr lang="ru-RU" sz="5500" dirty="0" smtClean="0"/>
              <a:t>для детей, молодежи жителей муниципальных образований для занятий спортом, и профилактики социального, культурного и здорового образа жизни при дворовой территории:</a:t>
            </a:r>
          </a:p>
          <a:p>
            <a:pPr algn="just"/>
            <a:endParaRPr lang="ru-RU" sz="3700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6200" dirty="0" smtClean="0">
                <a:solidFill>
                  <a:srgbClr val="FFC000"/>
                </a:solidFill>
              </a:rPr>
              <a:t>- </a:t>
            </a:r>
            <a:r>
              <a:rPr lang="ru-RU" sz="6200" i="1" dirty="0" smtClean="0">
                <a:solidFill>
                  <a:srgbClr val="FFC000"/>
                </a:solidFill>
              </a:rPr>
              <a:t>осуществить свою деятельность </a:t>
            </a:r>
            <a:r>
              <a:rPr lang="ru-RU" sz="6200" dirty="0" smtClean="0"/>
              <a:t>в тесном взаимодействии с государственными органами власти и управления, ведомствами, службами, государственными и негосударственными организациями по пропаганде современного образа жизни и патриотическому воспитанию детей и молодежи на территории муниципального образования;</a:t>
            </a:r>
          </a:p>
          <a:p>
            <a:pPr algn="just"/>
            <a:endParaRPr lang="ru-RU" sz="5000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5000" i="1" dirty="0" smtClean="0">
                <a:solidFill>
                  <a:srgbClr val="FFC000"/>
                </a:solidFill>
              </a:rPr>
              <a:t>- с</a:t>
            </a:r>
            <a:r>
              <a:rPr lang="ru-RU" sz="6200" i="1" dirty="0" smtClean="0">
                <a:solidFill>
                  <a:srgbClr val="FFC000"/>
                </a:solidFill>
              </a:rPr>
              <a:t>формировать у населения, </a:t>
            </a:r>
            <a:r>
              <a:rPr lang="ru-RU" sz="6200" dirty="0" smtClean="0"/>
              <a:t>особенно у детей и молодёжи, устойчивого интереса к регулярным занятиям физкультурой и массовым спортом, создание дополнительной мотивации к занятиям с целью профилактики, популяризации видов спорта и здорового образа жизни;</a:t>
            </a:r>
          </a:p>
          <a:p>
            <a:pPr algn="just"/>
            <a:endParaRPr lang="ru-RU" sz="5000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6200" i="1" dirty="0" smtClean="0">
                <a:solidFill>
                  <a:srgbClr val="FFC000"/>
                </a:solidFill>
              </a:rPr>
              <a:t>- создать наиболее благоприятную </a:t>
            </a:r>
            <a:r>
              <a:rPr lang="ru-RU" sz="6200" dirty="0" smtClean="0"/>
              <a:t>дворовую базу для реализации концепции модернизации спортивно-оздоровительной среды по месту жительства;</a:t>
            </a:r>
          </a:p>
          <a:p>
            <a:endParaRPr lang="ru-RU" sz="3700" dirty="0" smtClean="0"/>
          </a:p>
          <a:p>
            <a:pPr>
              <a:buNone/>
            </a:pP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 </a:t>
            </a:r>
          </a:p>
          <a:p>
            <a:pPr lvl="0" algn="just">
              <a:buNone/>
            </a:pPr>
            <a:r>
              <a:rPr lang="ru-RU" sz="2900" dirty="0" smtClean="0"/>
              <a:t>          </a:t>
            </a:r>
            <a:endParaRPr lang="ru-RU" sz="29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dirty="0" smtClean="0">
                <a:solidFill>
                  <a:srgbClr val="FF0000"/>
                </a:solidFill>
              </a:rPr>
              <a:t>ЗАДАЧА: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- </a:t>
            </a:r>
            <a:r>
              <a:rPr lang="ru-RU" sz="3200" i="1" dirty="0" smtClean="0">
                <a:solidFill>
                  <a:srgbClr val="FFC000"/>
                </a:solidFill>
              </a:rPr>
              <a:t>воспитание у всех участников </a:t>
            </a:r>
            <a:r>
              <a:rPr lang="ru-RU" sz="3200" dirty="0" smtClean="0"/>
              <a:t>процесса бережного отношения к своему здоровью, понимания ценности и важности поддержания организма в здоровом состоянии, пробуждения и роста потребности в здоровом образе жизни;</a:t>
            </a:r>
          </a:p>
          <a:p>
            <a:pPr algn="just"/>
            <a:endParaRPr lang="ru-RU" sz="3200" i="1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3200" i="1" dirty="0" smtClean="0">
                <a:solidFill>
                  <a:srgbClr val="FFC000"/>
                </a:solidFill>
              </a:rPr>
              <a:t>- увеличение количества детей и молодежи </a:t>
            </a:r>
            <a:r>
              <a:rPr lang="ru-RU" sz="3200" dirty="0" smtClean="0"/>
              <a:t>поддерживающей здоровый и спортивный образ жизни на территории муниципального образования;</a:t>
            </a:r>
          </a:p>
          <a:p>
            <a:pPr algn="just">
              <a:buFontTx/>
              <a:buChar char="-"/>
            </a:pPr>
            <a:endParaRPr lang="ru-RU" sz="3200" dirty="0" smtClean="0"/>
          </a:p>
          <a:p>
            <a:pPr algn="just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- создать благоприятные условия </a:t>
            </a:r>
            <a:r>
              <a:rPr lang="ru-RU" sz="3200" dirty="0" smtClean="0"/>
              <a:t>отдыха для детей, молодёжи и взрослого населения, сформировать дворовые команды в разных видах спорта;</a:t>
            </a:r>
          </a:p>
          <a:p>
            <a:pPr algn="just"/>
            <a:endParaRPr lang="ru-RU" sz="3200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- создать положительный пример </a:t>
            </a:r>
            <a:r>
              <a:rPr lang="ru-RU" sz="3200" dirty="0" smtClean="0"/>
              <a:t>другим дворовым территориям, мотивируя их на сооружение таких же дворовых центров здоровья с целью пропаганды здорового образа жизни;</a:t>
            </a:r>
          </a:p>
          <a:p>
            <a:pPr algn="just"/>
            <a:endParaRPr lang="ru-RU" sz="3200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- создание условий </a:t>
            </a:r>
            <a:r>
              <a:rPr lang="ru-RU" sz="3200" dirty="0" smtClean="0"/>
              <a:t>для людей с разными физическими возможностями.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Описание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429684" cy="592935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i="1" dirty="0" smtClean="0">
                <a:solidFill>
                  <a:srgbClr val="FFC000"/>
                </a:solidFill>
              </a:rPr>
              <a:t>Продолжительность жизни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измеряется годами, а её качество здоровьем. Социализация подрастающего поколения – это та категория, та величина, которая всегда была, есть и будет самой важной для каждого человека. И если с малых лет будут заложены основы знаний духовного, нравственного, социального, психического и физического здоровья, вырастая, молодое поколение пойдет по дороге к здоровой, полноценной жизни.</a:t>
            </a:r>
          </a:p>
          <a:p>
            <a:pPr algn="just"/>
            <a:endParaRPr lang="ru-RU" dirty="0" smtClean="0"/>
          </a:p>
          <a:p>
            <a:pPr algn="just"/>
            <a:r>
              <a:rPr lang="ru-RU" i="1" dirty="0" smtClean="0">
                <a:solidFill>
                  <a:srgbClr val="FFC000"/>
                </a:solidFill>
              </a:rPr>
              <a:t>Сегодня двор является в большей части </a:t>
            </a:r>
            <a:r>
              <a:rPr lang="ru-RU" dirty="0" smtClean="0"/>
              <a:t>показателем как негативной части жизни молодежи и взрослых, все это происходит на виду у маленьких детей и подростков, и это на сегодняшний день считается нормой.</a:t>
            </a:r>
          </a:p>
          <a:p>
            <a:pPr algn="just"/>
            <a:endParaRPr lang="ru-RU" dirty="0" smtClean="0"/>
          </a:p>
          <a:p>
            <a:pPr algn="just"/>
            <a:r>
              <a:rPr lang="ru-RU" i="1" dirty="0" smtClean="0">
                <a:solidFill>
                  <a:srgbClr val="FFC000"/>
                </a:solidFill>
              </a:rPr>
              <a:t>Вопрос воспитания будущего поколения </a:t>
            </a:r>
            <a:r>
              <a:rPr lang="ru-RU" dirty="0" smtClean="0"/>
              <a:t>приобретает все большую остроту. Занятия дворовым спортом способствуют первоначальной основе совершенствованию нравственного облика человека. Это то, что сегодня отсутствует в жизни подрастающего поколения там, где он проводит большую часть своего мировоззрения, его жизнь начинается со двора и то, что его окружает повседневно.</a:t>
            </a:r>
          </a:p>
          <a:p>
            <a:pPr algn="just"/>
            <a:endParaRPr lang="ru-RU" dirty="0" smtClean="0"/>
          </a:p>
          <a:p>
            <a:pPr algn="just"/>
            <a:r>
              <a:rPr lang="ru-RU" i="1" dirty="0" smtClean="0">
                <a:solidFill>
                  <a:srgbClr val="FFC000"/>
                </a:solidFill>
              </a:rPr>
              <a:t>Мы прекрасно понимаем</a:t>
            </a:r>
            <a:r>
              <a:rPr lang="ru-RU" dirty="0" smtClean="0"/>
              <a:t>, что человек, ограниченный в естественном развитии как личность тем самым влияет на свою готовность к взрослой жизни не в положительную сторону.</a:t>
            </a:r>
          </a:p>
          <a:p>
            <a:pPr>
              <a:buNone/>
            </a:pP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5584</TotalTime>
  <Words>1274</Words>
  <Application>Microsoft Office PowerPoint</Application>
  <PresentationFormat>Экран (4:3)</PresentationFormat>
  <Paragraphs>110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Техническая</vt:lpstr>
      <vt:lpstr>CorelDRAW</vt:lpstr>
      <vt:lpstr>Слайд 1</vt:lpstr>
      <vt:lpstr>               ПРОЕКТ «ДВОРОВЫЙ ЦЕНТР  СОЦАЛЬНОГО РАЗВИТИЯ» В  ОБЛАСТИ  ПРИОРИТЕТНЫХ  СОЦИАЛЬНЫХ НАПРАВЛЕНИЙ                                                                                                                                                                </vt:lpstr>
      <vt:lpstr>ЛАУРЕАТ  НАЦИОНАЛЬНОЙ ПРЕМИИ «ГРАЖДАНСКАЯ ИНИЦИАТИВА» «ЖИВАЯ КАПЛЯ-2017» ЧЕЛЯБИНСКАЯ ОБЛАСТЬ  </vt:lpstr>
      <vt:lpstr>Формирование структурных подразделений социальных поставщиков услуг населению</vt:lpstr>
      <vt:lpstr>ПРОЕКТ ВКЛЮЧАЕТ В СЕБЯ</vt:lpstr>
      <vt:lpstr>Общая цель проекта</vt:lpstr>
      <vt:lpstr>ЗАДАЧА:</vt:lpstr>
      <vt:lpstr>Слайд 8</vt:lpstr>
      <vt:lpstr>Описание Проекта</vt:lpstr>
      <vt:lpstr>  Наш проект - это выполнение общественно-государственного целепологания направленной на повышение роли социализации подрастающего поколения в формировании современного образа жизни, организации досуга несущего положительный эффект детям, молодежи и их родителям.            Проект «Дворовый Центр Социального Развития» – часть образовательной среды по месту жительства, в котором протекает процесс социализации, воспитания и развития личности ребенка. Эта среда должна быть функциональна и комфортна для ребенка, так как является составляющей частью процесса воспитания и местом правильного проведения свободного времени.  Проект «Дворовый Центр Социального Развития» – это наиболее удачное место для создания игровых, спортивных площадок, мест отдыха и развлечений, не только для жителей одного двора, но хороший пример для всех жителей других дворовых территорий.    </vt:lpstr>
      <vt:lpstr>Позитивные изменения</vt:lpstr>
      <vt:lpstr>Дворовая социализация обеспечивается воспитанием, которое выступает как фактор социального развития личности и духовного прогресса граждан</vt:lpstr>
      <vt:lpstr>Важная составляющая проекта  это связь и преемственность поколений</vt:lpstr>
      <vt:lpstr>Один из  примеров</vt:lpstr>
      <vt:lpstr>Что было</vt:lpstr>
      <vt:lpstr>Будущий спортзал, кабинет тренера </vt:lpstr>
      <vt:lpstr>Что из этого получилось</vt:lpstr>
      <vt:lpstr>Спортивный зал, кабинет тренера преподавателя</vt:lpstr>
      <vt:lpstr>Тренировка дети</vt:lpstr>
      <vt:lpstr>Тренировка мамы, папы</vt:lpstr>
      <vt:lpstr>Подведение итогов года</vt:lpstr>
      <vt:lpstr>Статистика</vt:lpstr>
      <vt:lpstr>Будущее, каким оно будет?</vt:lpstr>
      <vt:lpstr>Может оно должно стать таким?</vt:lpstr>
      <vt:lpstr>Современным, доступным и комфортным</vt:lpstr>
      <vt:lpstr>А самое главное оно должно быть во дворе, шаговой доступности</vt:lpstr>
      <vt:lpstr>Слайд 27</vt:lpstr>
      <vt:lpstr>     СПАСИБО ЗА ВНИМАНИЕ! Автор проекта:  Общественный Департамент Спорта Гражданского Института Развития   89507484311 тел: 8(351)721-25-01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Uzver</dc:creator>
  <cp:lastModifiedBy>Dmitrii</cp:lastModifiedBy>
  <cp:revision>537</cp:revision>
  <dcterms:created xsi:type="dcterms:W3CDTF">2015-03-31T09:42:30Z</dcterms:created>
  <dcterms:modified xsi:type="dcterms:W3CDTF">2017-07-07T08:05:19Z</dcterms:modified>
</cp:coreProperties>
</file>