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1" r:id="rId10"/>
    <p:sldId id="270" r:id="rId11"/>
    <p:sldId id="272" r:id="rId12"/>
    <p:sldId id="273" r:id="rId13"/>
    <p:sldId id="274" r:id="rId14"/>
    <p:sldId id="276" r:id="rId15"/>
    <p:sldId id="280" r:id="rId16"/>
    <p:sldId id="281" r:id="rId17"/>
    <p:sldId id="285" r:id="rId18"/>
    <p:sldId id="286" r:id="rId19"/>
    <p:sldId id="282" r:id="rId20"/>
    <p:sldId id="279" r:id="rId21"/>
    <p:sldId id="284" r:id="rId22"/>
    <p:sldId id="287" r:id="rId23"/>
    <p:sldId id="288" r:id="rId24"/>
    <p:sldId id="289" r:id="rId25"/>
    <p:sldId id="290" r:id="rId26"/>
    <p:sldId id="278" r:id="rId27"/>
  </p:sldIdLst>
  <p:sldSz cx="9144000" cy="6858000" type="screen4x3"/>
  <p:notesSz cx="9144000" cy="6858000"/>
  <p:embeddedFontLst>
    <p:embeddedFont>
      <p:font typeface="AOCLFV+Arial Italic" panose="020B0604020202090204" pitchFamily="34" charset="0"/>
      <p:regular r:id="rId29"/>
      <p:italic r:id="rId30"/>
    </p:embeddedFont>
    <p:embeddedFont>
      <p:font typeface="BFSSFN+Arial Italic" panose="020B0604020202090204" pitchFamily="3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" panose="02040503050406030204" pitchFamily="18" charset="0"/>
      <p:regular r:id="rId37"/>
      <p:bold r:id="rId38"/>
      <p:italic r:id="rId39"/>
      <p:boldItalic r:id="rId40"/>
    </p:embeddedFont>
    <p:embeddedFont>
      <p:font typeface="Georgia" panose="02040502050405020303" pitchFamily="18" charset="0"/>
      <p:regular r:id="rId41"/>
      <p:bold r:id="rId42"/>
      <p:italic r:id="rId43"/>
      <p:boldItalic r:id="rId44"/>
    </p:embeddedFont>
    <p:embeddedFont>
      <p:font typeface="IBITST+Arial" panose="020B0604020202020204" pitchFamily="34" charset="0"/>
      <p:regular r:id="rId45"/>
    </p:embeddedFont>
    <p:embeddedFont>
      <p:font typeface="KRBHFM+Arial Bold" panose="020B0704020202020204" pitchFamily="34" charset="0"/>
      <p:regular r:id="rId46"/>
      <p:bold r:id="rId47"/>
    </p:embeddedFont>
    <p:embeddedFont>
      <p:font typeface="LHJIFH+Arial" panose="020B0604020202020204" pitchFamily="34" charset="0"/>
      <p:regular r:id="rId48"/>
    </p:embeddedFont>
    <p:embeddedFont>
      <p:font typeface="Times New Roman" panose="02020603050405020304" pitchFamily="18" charset="0"/>
      <p:regular r:id="rId4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CA5EE0"/>
    <a:srgbClr val="CD03B5"/>
    <a:srgbClr val="995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72636" autoAdjust="0"/>
  </p:normalViewPr>
  <p:slideViewPr>
    <p:cSldViewPr>
      <p:cViewPr varScale="1">
        <p:scale>
          <a:sx n="93" d="100"/>
          <a:sy n="93" d="100"/>
        </p:scale>
        <p:origin x="2680" y="20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nlightfond.ru/" TargetMode="External"/><Relationship Id="rId1" Type="http://schemas.openxmlformats.org/officeDocument/2006/relationships/hyperlink" Target="mailto:info@sunlightfond.ru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nlightfond.ru/" TargetMode="External"/><Relationship Id="rId1" Type="http://schemas.openxmlformats.org/officeDocument/2006/relationships/hyperlink" Target="mailto:info@sunlightfon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9E1E50-7286-418A-AD81-4BDE8A6E432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D7D992-72D8-45AE-8963-682723F08425}" type="pres">
      <dgm:prSet presAssocID="{CC9E1E50-7286-418A-AD81-4BDE8A6E4329}" presName="Name0" presStyleCnt="0">
        <dgm:presLayoutVars>
          <dgm:dir/>
          <dgm:resizeHandles val="exact"/>
        </dgm:presLayoutVars>
      </dgm:prSet>
      <dgm:spPr/>
    </dgm:pt>
  </dgm:ptLst>
  <dgm:cxnLst>
    <dgm:cxn modelId="{EA4DB1B8-DDCF-4287-A68F-A62818E36F9F}" type="presOf" srcId="{CC9E1E50-7286-418A-AD81-4BDE8A6E4329}" destId="{59D7D992-72D8-45AE-8963-682723F0842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9E1E50-7286-418A-AD81-4BDE8A6E432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D7D992-72D8-45AE-8963-682723F08425}" type="pres">
      <dgm:prSet presAssocID="{CC9E1E50-7286-418A-AD81-4BDE8A6E4329}" presName="Name0" presStyleCnt="0">
        <dgm:presLayoutVars>
          <dgm:dir/>
          <dgm:resizeHandles val="exact"/>
        </dgm:presLayoutVars>
      </dgm:prSet>
      <dgm:spPr/>
    </dgm:pt>
  </dgm:ptLst>
  <dgm:cxnLst>
    <dgm:cxn modelId="{EA4DB1B8-DDCF-4287-A68F-A62818E36F9F}" type="presOf" srcId="{CC9E1E50-7286-418A-AD81-4BDE8A6E4329}" destId="{59D7D992-72D8-45AE-8963-682723F0842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C3CCB0-09BE-4087-BBFD-43A8B986740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969549-7C07-4825-AF0F-DB143CF3A84A}">
      <dgm:prSet custT="1"/>
      <dgm:spPr>
        <a:solidFill>
          <a:srgbClr val="D6BFEB"/>
        </a:solidFill>
        <a:ln>
          <a:solidFill>
            <a:srgbClr val="913F85"/>
          </a:solidFill>
        </a:ln>
      </dgm:spPr>
      <dgm:t>
        <a:bodyPr/>
        <a:lstStyle/>
        <a:p>
          <a:pPr rtl="0"/>
          <a:r>
            <a:rPr lang="ru-RU" sz="3200" b="1" dirty="0">
              <a:solidFill>
                <a:srgbClr val="A2187B"/>
              </a:solidFill>
            </a:rPr>
            <a:t> </a:t>
          </a:r>
          <a:r>
            <a:rPr lang="en-US" sz="3200" b="1" dirty="0">
              <a:solidFill>
                <a:srgbClr val="A2187B"/>
              </a:solidFill>
            </a:rPr>
            <a:t>+7 (49</a:t>
          </a:r>
          <a:r>
            <a:rPr lang="ru-RU" sz="3200" b="1" dirty="0">
              <a:solidFill>
                <a:srgbClr val="A2187B"/>
              </a:solidFill>
            </a:rPr>
            <a:t>9</a:t>
          </a:r>
          <a:r>
            <a:rPr lang="en-US" sz="3200" b="1" dirty="0">
              <a:solidFill>
                <a:srgbClr val="A2187B"/>
              </a:solidFill>
            </a:rPr>
            <a:t>) </a:t>
          </a:r>
          <a:r>
            <a:rPr lang="ru-RU" sz="3200" b="1" dirty="0">
              <a:solidFill>
                <a:srgbClr val="A2187B"/>
              </a:solidFill>
            </a:rPr>
            <a:t>550 50 70</a:t>
          </a:r>
        </a:p>
        <a:p>
          <a:pPr rtl="0"/>
          <a:r>
            <a:rPr lang="en-US" sz="3200" b="1" dirty="0">
              <a:solidFill>
                <a:srgbClr val="7030A0"/>
              </a:solidFill>
            </a:rPr>
            <a:t> </a:t>
          </a:r>
          <a:r>
            <a:rPr lang="en-US" sz="3200" b="1" dirty="0">
              <a:solidFill>
                <a:schemeClr val="bg1"/>
              </a:solidFill>
              <a:hlinkClick xmlns:r="http://schemas.openxmlformats.org/officeDocument/2006/relationships" r:id="rId1"/>
            </a:rPr>
            <a:t>i</a:t>
          </a:r>
          <a:r>
            <a:rPr lang="en-US" sz="3200" b="1" dirty="0">
              <a:solidFill>
                <a:srgbClr val="7030A0"/>
              </a:solidFill>
              <a:hlinkClick xmlns:r="http://schemas.openxmlformats.org/officeDocument/2006/relationships" r:id="rId1"/>
            </a:rPr>
            <a:t>nfo@sunlightfond.ru</a:t>
          </a:r>
          <a:r>
            <a:rPr lang="ru-RU" sz="3200" b="1" dirty="0">
              <a:solidFill>
                <a:srgbClr val="7030A0"/>
              </a:solidFill>
            </a:rPr>
            <a:t> </a:t>
          </a:r>
          <a:r>
            <a:rPr lang="en-US" sz="3200" b="1" dirty="0">
              <a:solidFill>
                <a:schemeClr val="bg1"/>
              </a:solidFill>
            </a:rPr>
            <a:t>        </a:t>
          </a:r>
          <a:r>
            <a:rPr lang="en-US" sz="3200" b="1" u="sng" dirty="0">
              <a:solidFill>
                <a:srgbClr val="7030A0"/>
              </a:solidFill>
              <a:hlinkClick xmlns:r="http://schemas.openxmlformats.org/officeDocument/2006/relationships" r:id="rId2"/>
            </a:rPr>
            <a:t>www.sunlightfond.ru</a:t>
          </a:r>
          <a:endParaRPr lang="ru-RU" sz="3200" b="1" u="sng" dirty="0">
            <a:solidFill>
              <a:srgbClr val="7030A0"/>
            </a:solidFill>
          </a:endParaRPr>
        </a:p>
        <a:p>
          <a:pPr rtl="0"/>
          <a:r>
            <a:rPr lang="ru-RU" sz="3200" b="1" i="1" u="none" dirty="0">
              <a:solidFill>
                <a:srgbClr val="A2187B"/>
              </a:solidFill>
            </a:rPr>
            <a:t>Спасибо за внимание!</a:t>
          </a:r>
          <a:endParaRPr lang="en-US" sz="3200" b="1" i="1" u="none" dirty="0">
            <a:solidFill>
              <a:srgbClr val="A2187B"/>
            </a:solidFill>
          </a:endParaRPr>
        </a:p>
      </dgm:t>
    </dgm:pt>
    <dgm:pt modelId="{F1D84C20-7094-416B-9F7B-152DFE09BFFD}" type="parTrans" cxnId="{947B2E5F-7DDE-480B-821E-3B6ADCE8E622}">
      <dgm:prSet/>
      <dgm:spPr/>
      <dgm:t>
        <a:bodyPr/>
        <a:lstStyle/>
        <a:p>
          <a:endParaRPr lang="ru-RU"/>
        </a:p>
      </dgm:t>
    </dgm:pt>
    <dgm:pt modelId="{098EF67D-AA55-48CE-8529-0379BE978B52}" type="sibTrans" cxnId="{947B2E5F-7DDE-480B-821E-3B6ADCE8E622}">
      <dgm:prSet/>
      <dgm:spPr/>
      <dgm:t>
        <a:bodyPr/>
        <a:lstStyle/>
        <a:p>
          <a:endParaRPr lang="ru-RU"/>
        </a:p>
      </dgm:t>
    </dgm:pt>
    <dgm:pt modelId="{663262D9-BE3C-4149-A990-ACDFCA658157}" type="pres">
      <dgm:prSet presAssocID="{DCC3CCB0-09BE-4087-BBFD-43A8B9867404}" presName="Name0" presStyleCnt="0">
        <dgm:presLayoutVars>
          <dgm:dir/>
          <dgm:resizeHandles val="exact"/>
        </dgm:presLayoutVars>
      </dgm:prSet>
      <dgm:spPr/>
    </dgm:pt>
    <dgm:pt modelId="{CE2929D2-2108-4625-A6F8-AE7B3458BDB5}" type="pres">
      <dgm:prSet presAssocID="{A5969549-7C07-4825-AF0F-DB143CF3A84A}" presName="node" presStyleLbl="node1" presStyleIdx="0" presStyleCnt="1" custLinFactNeighborX="1280" custLinFactNeighborY="1247">
        <dgm:presLayoutVars>
          <dgm:bulletEnabled val="1"/>
        </dgm:presLayoutVars>
      </dgm:prSet>
      <dgm:spPr/>
    </dgm:pt>
  </dgm:ptLst>
  <dgm:cxnLst>
    <dgm:cxn modelId="{947B2E5F-7DDE-480B-821E-3B6ADCE8E622}" srcId="{DCC3CCB0-09BE-4087-BBFD-43A8B9867404}" destId="{A5969549-7C07-4825-AF0F-DB143CF3A84A}" srcOrd="0" destOrd="0" parTransId="{F1D84C20-7094-416B-9F7B-152DFE09BFFD}" sibTransId="{098EF67D-AA55-48CE-8529-0379BE978B52}"/>
    <dgm:cxn modelId="{AAC88B79-488E-4BCD-8313-A0F9D660838A}" type="presOf" srcId="{A5969549-7C07-4825-AF0F-DB143CF3A84A}" destId="{CE2929D2-2108-4625-A6F8-AE7B3458BDB5}" srcOrd="0" destOrd="0" presId="urn:microsoft.com/office/officeart/2005/8/layout/process1"/>
    <dgm:cxn modelId="{DEC0EBA4-AA81-4FDC-BDE1-C3AEA01B7483}" type="presOf" srcId="{DCC3CCB0-09BE-4087-BBFD-43A8B9867404}" destId="{663262D9-BE3C-4149-A990-ACDFCA658157}" srcOrd="0" destOrd="0" presId="urn:microsoft.com/office/officeart/2005/8/layout/process1"/>
    <dgm:cxn modelId="{FB2C5F1B-7993-48AB-A6EB-89139DAF95ED}" type="presParOf" srcId="{663262D9-BE3C-4149-A990-ACDFCA658157}" destId="{CE2929D2-2108-4625-A6F8-AE7B3458BDB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929D2-2108-4625-A6F8-AE7B3458BDB5}">
      <dsp:nvSpPr>
        <dsp:cNvPr id="0" name=""/>
        <dsp:cNvSpPr/>
      </dsp:nvSpPr>
      <dsp:spPr>
        <a:xfrm>
          <a:off x="7673" y="0"/>
          <a:ext cx="7850385" cy="2674403"/>
        </a:xfrm>
        <a:prstGeom prst="roundRect">
          <a:avLst>
            <a:gd name="adj" fmla="val 10000"/>
          </a:avLst>
        </a:prstGeom>
        <a:solidFill>
          <a:srgbClr val="D6BFEB"/>
        </a:solidFill>
        <a:ln w="25400" cap="flat" cmpd="sng" algn="ctr">
          <a:solidFill>
            <a:srgbClr val="913F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A2187B"/>
              </a:solidFill>
            </a:rPr>
            <a:t> </a:t>
          </a:r>
          <a:r>
            <a:rPr lang="en-US" sz="3200" b="1" kern="1200" dirty="0">
              <a:solidFill>
                <a:srgbClr val="A2187B"/>
              </a:solidFill>
            </a:rPr>
            <a:t>+7 (49</a:t>
          </a:r>
          <a:r>
            <a:rPr lang="ru-RU" sz="3200" b="1" kern="1200" dirty="0">
              <a:solidFill>
                <a:srgbClr val="A2187B"/>
              </a:solidFill>
            </a:rPr>
            <a:t>9</a:t>
          </a:r>
          <a:r>
            <a:rPr lang="en-US" sz="3200" b="1" kern="1200" dirty="0">
              <a:solidFill>
                <a:srgbClr val="A2187B"/>
              </a:solidFill>
            </a:rPr>
            <a:t>) </a:t>
          </a:r>
          <a:r>
            <a:rPr lang="ru-RU" sz="3200" b="1" kern="1200" dirty="0">
              <a:solidFill>
                <a:srgbClr val="A2187B"/>
              </a:solidFill>
            </a:rPr>
            <a:t>550 50 70</a:t>
          </a:r>
        </a:p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7030A0"/>
              </a:solidFill>
            </a:rPr>
            <a:t> </a:t>
          </a:r>
          <a:r>
            <a:rPr lang="en-US" sz="3200" b="1" kern="1200" dirty="0">
              <a:solidFill>
                <a:schemeClr val="bg1"/>
              </a:solidFill>
              <a:hlinkClick xmlns:r="http://schemas.openxmlformats.org/officeDocument/2006/relationships" r:id="rId1"/>
            </a:rPr>
            <a:t>i</a:t>
          </a:r>
          <a:r>
            <a:rPr lang="en-US" sz="3200" b="1" kern="1200" dirty="0">
              <a:solidFill>
                <a:srgbClr val="7030A0"/>
              </a:solidFill>
              <a:hlinkClick xmlns:r="http://schemas.openxmlformats.org/officeDocument/2006/relationships" r:id="rId1"/>
            </a:rPr>
            <a:t>nfo@sunlightfond.ru</a:t>
          </a:r>
          <a:r>
            <a:rPr lang="ru-RU" sz="3200" b="1" kern="1200" dirty="0">
              <a:solidFill>
                <a:srgbClr val="7030A0"/>
              </a:solidFill>
            </a:rPr>
            <a:t> </a:t>
          </a:r>
          <a:r>
            <a:rPr lang="en-US" sz="3200" b="1" kern="1200" dirty="0">
              <a:solidFill>
                <a:schemeClr val="bg1"/>
              </a:solidFill>
            </a:rPr>
            <a:t>        </a:t>
          </a:r>
          <a:r>
            <a:rPr lang="en-US" sz="3200" b="1" u="sng" kern="1200" dirty="0">
              <a:solidFill>
                <a:srgbClr val="7030A0"/>
              </a:solidFill>
              <a:hlinkClick xmlns:r="http://schemas.openxmlformats.org/officeDocument/2006/relationships" r:id="rId2"/>
            </a:rPr>
            <a:t>www.sunlightfond.ru</a:t>
          </a:r>
          <a:endParaRPr lang="ru-RU" sz="3200" b="1" u="sng" kern="1200" dirty="0">
            <a:solidFill>
              <a:srgbClr val="7030A0"/>
            </a:solidFill>
          </a:endParaRPr>
        </a:p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1" u="none" kern="1200" dirty="0">
              <a:solidFill>
                <a:srgbClr val="A2187B"/>
              </a:solidFill>
            </a:rPr>
            <a:t>Спасибо за внимание!</a:t>
          </a:r>
          <a:endParaRPr lang="en-US" sz="3200" b="1" i="1" u="none" kern="1200" dirty="0">
            <a:solidFill>
              <a:srgbClr val="A2187B"/>
            </a:solidFill>
          </a:endParaRPr>
        </a:p>
      </dsp:txBody>
      <dsp:txXfrm>
        <a:off x="86004" y="78331"/>
        <a:ext cx="7693723" cy="2517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B065B-75B0-494A-8322-FD68C3201D7F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868D4-EF80-4E06-B574-79ACEF9AA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35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68D4-EF80-4E06-B574-79ACEF9AAB8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2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68D4-EF80-4E06-B574-79ACEF9AAB8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279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68D4-EF80-4E06-B574-79ACEF9AAB8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38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68D4-EF80-4E06-B574-79ACEF9AAB8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587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68D4-EF80-4E06-B574-79ACEF9AAB8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003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868D4-EF80-4E06-B574-79ACEF9AAB8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42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C324-0DBA-4A8B-9A82-0A1B23448703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D8D2-33B2-4E26-ABC6-AA68E6AE31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67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C324-0DBA-4A8B-9A82-0A1B23448703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D8D2-33B2-4E26-ABC6-AA68E6AE31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38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C324-0DBA-4A8B-9A82-0A1B23448703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D8D2-33B2-4E26-ABC6-AA68E6AE31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69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18" Type="http://schemas.openxmlformats.org/officeDocument/2006/relationships/image" Target="../media/image5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17" Type="http://schemas.openxmlformats.org/officeDocument/2006/relationships/image" Target="../media/image57.jpeg"/><Relationship Id="rId2" Type="http://schemas.openxmlformats.org/officeDocument/2006/relationships/diagramData" Target="../diagrams/data1.xml"/><Relationship Id="rId16" Type="http://schemas.openxmlformats.org/officeDocument/2006/relationships/image" Target="../media/image56.jpeg"/><Relationship Id="rId20" Type="http://schemas.openxmlformats.org/officeDocument/2006/relationships/hyperlink" Target="https://www.sunlightfond.ru/fondpomoschinedonoshennimdetyam/ekspertnyj-sovet" TargetMode="Externa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51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55.jpeg"/><Relationship Id="rId10" Type="http://schemas.openxmlformats.org/officeDocument/2006/relationships/image" Target="../media/image50.jpeg"/><Relationship Id="rId19" Type="http://schemas.openxmlformats.org/officeDocument/2006/relationships/hyperlink" Target="https://www.sunlightfond.ru/fondpomoschinedonoshennimdetyam/ekspertnyj-sovet/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9.jpeg"/><Relationship Id="rId1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18" Type="http://schemas.openxmlformats.org/officeDocument/2006/relationships/image" Target="../media/image69.jpeg"/><Relationship Id="rId26" Type="http://schemas.openxmlformats.org/officeDocument/2006/relationships/hyperlink" Target="https://www.sunlightfond.ru/fondpomoschinedonoshennimdetyam/popechiteli-fonda/" TargetMode="External"/><Relationship Id="rId3" Type="http://schemas.openxmlformats.org/officeDocument/2006/relationships/diagramData" Target="../diagrams/data2.xml"/><Relationship Id="rId21" Type="http://schemas.openxmlformats.org/officeDocument/2006/relationships/image" Target="../media/image72.jpeg"/><Relationship Id="rId7" Type="http://schemas.microsoft.com/office/2007/relationships/diagramDrawing" Target="../diagrams/drawing2.xml"/><Relationship Id="rId12" Type="http://schemas.openxmlformats.org/officeDocument/2006/relationships/image" Target="../media/image63.jpeg"/><Relationship Id="rId17" Type="http://schemas.openxmlformats.org/officeDocument/2006/relationships/image" Target="../media/image68.jpeg"/><Relationship Id="rId25" Type="http://schemas.openxmlformats.org/officeDocument/2006/relationships/image" Target="../media/image76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7.jpeg"/><Relationship Id="rId20" Type="http://schemas.openxmlformats.org/officeDocument/2006/relationships/image" Target="../media/image71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62.jpeg"/><Relationship Id="rId24" Type="http://schemas.openxmlformats.org/officeDocument/2006/relationships/image" Target="../media/image75.jpe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66.jpeg"/><Relationship Id="rId23" Type="http://schemas.openxmlformats.org/officeDocument/2006/relationships/image" Target="../media/image74.jpeg"/><Relationship Id="rId10" Type="http://schemas.openxmlformats.org/officeDocument/2006/relationships/image" Target="../media/image61.jpeg"/><Relationship Id="rId19" Type="http://schemas.openxmlformats.org/officeDocument/2006/relationships/image" Target="../media/image7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60.jpeg"/><Relationship Id="rId14" Type="http://schemas.openxmlformats.org/officeDocument/2006/relationships/image" Target="../media/image65.jpeg"/><Relationship Id="rId22" Type="http://schemas.openxmlformats.org/officeDocument/2006/relationships/image" Target="../media/image73.jpeg"/><Relationship Id="rId27" Type="http://schemas.openxmlformats.org/officeDocument/2006/relationships/image" Target="../media/image7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lncepodari/" TargetMode="External"/><Relationship Id="rId3" Type="http://schemas.openxmlformats.org/officeDocument/2006/relationships/image" Target="../media/image79.png"/><Relationship Id="rId7" Type="http://schemas.openxmlformats.org/officeDocument/2006/relationships/hyperlink" Target="https://ok.ru/group/53022418731174?st._aid=ExternalGroupWidget_OpenGroup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nstagram.com/podari_svet/" TargetMode="External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hyperlink" Target="https://www.youtube.com/channel/UC6OCl4bky1sfCBJpG87I-Bw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316416" cy="24153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08920"/>
            <a:ext cx="5022304" cy="38537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68950" cy="6651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3496" y="746443"/>
            <a:ext cx="6583485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 err="1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За</a:t>
            </a:r>
            <a:r>
              <a:rPr sz="1800" b="1" spc="-1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lang="ru-RU" b="1" dirty="0">
                <a:solidFill>
                  <a:srgbClr val="A2187B"/>
                </a:solidFill>
                <a:latin typeface="Cambria" panose="02040503050406030204" pitchFamily="18" charset="0"/>
                <a:cs typeface="ELOLVL+Arial Bold"/>
              </a:rPr>
              <a:t>5 лет </a:t>
            </a:r>
            <a:r>
              <a:rPr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в </a:t>
            </a:r>
            <a:r>
              <a:rPr sz="1800" b="1" spc="-13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Школе</a:t>
            </a:r>
            <a:r>
              <a:rPr sz="1800" b="1" spc="-27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для</a:t>
            </a:r>
            <a:r>
              <a:rPr sz="1800" b="1" spc="-49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родителей</a:t>
            </a:r>
            <a:r>
              <a:rPr sz="1800" b="1" spc="35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«Новая жизнь </a:t>
            </a:r>
            <a:r>
              <a:rPr sz="1800" b="1" spc="-17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вместе»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7822" y="1555732"/>
            <a:ext cx="8385438" cy="970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13139D"/>
                </a:solidFill>
                <a:latin typeface="KRBHFM+Arial Bold"/>
                <a:cs typeface="KRBHFM+Arial Bold"/>
              </a:rPr>
              <a:t>* </a:t>
            </a:r>
            <a:r>
              <a:rPr sz="1400" b="1" spc="-20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Прослушали</a:t>
            </a:r>
            <a:r>
              <a:rPr sz="1400" b="1" spc="140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лекции</a:t>
            </a:r>
            <a:r>
              <a:rPr sz="1400" b="1" spc="27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в </a:t>
            </a:r>
            <a:r>
              <a:rPr sz="1400" b="1" spc="-10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Перинатальных</a:t>
            </a:r>
            <a:r>
              <a:rPr sz="1400" b="1" spc="113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17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центрах</a:t>
            </a:r>
            <a:r>
              <a:rPr sz="1400" b="1" spc="96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и ЛПУ</a:t>
            </a:r>
            <a:r>
              <a:rPr sz="1400" b="1" spc="1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152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г.</a:t>
            </a:r>
            <a:r>
              <a:rPr sz="1400" b="1" spc="164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Москвы,</a:t>
            </a:r>
            <a:r>
              <a:rPr sz="1400" b="1" spc="19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18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Московской</a:t>
            </a:r>
            <a:r>
              <a:rPr sz="1400" b="1" spc="6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2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области</a:t>
            </a:r>
            <a:r>
              <a:rPr sz="1400" b="1" spc="145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и в</a:t>
            </a:r>
          </a:p>
          <a:p>
            <a:pPr marL="0" marR="0">
              <a:lnSpc>
                <a:spcPts val="1555"/>
              </a:lnSpc>
              <a:spcBef>
                <a:spcPts val="314"/>
              </a:spcBef>
              <a:spcAft>
                <a:spcPts val="0"/>
              </a:spcAft>
            </a:pPr>
            <a:r>
              <a:rPr sz="14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регионах</a:t>
            </a:r>
            <a:r>
              <a:rPr sz="1400" b="1" spc="65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16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России</a:t>
            </a:r>
            <a:r>
              <a:rPr sz="1400" b="1" spc="36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19" dirty="0" err="1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более</a:t>
            </a:r>
            <a:r>
              <a:rPr sz="1400" b="1" spc="12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lang="ru-RU" sz="1400" b="1" dirty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25 000 </a:t>
            </a:r>
            <a:r>
              <a:rPr sz="1400" b="1" spc="-14" dirty="0" err="1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мам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,</a:t>
            </a:r>
            <a:r>
              <a:rPr sz="1400" spc="1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включая </a:t>
            </a:r>
            <a:r>
              <a:rPr sz="1400" spc="-1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многодетных</a:t>
            </a:r>
            <a:r>
              <a:rPr sz="1400" spc="5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родителей,</a:t>
            </a:r>
            <a:r>
              <a:rPr sz="1400" spc="5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4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где</a:t>
            </a:r>
            <a:r>
              <a:rPr sz="1400" spc="4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рождены</a:t>
            </a:r>
            <a:r>
              <a:rPr sz="1400" spc="5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недоношенные</a:t>
            </a:r>
          </a:p>
          <a:p>
            <a:pPr marL="0" marR="0">
              <a:lnSpc>
                <a:spcPts val="1557"/>
              </a:lnSpc>
              <a:spcBef>
                <a:spcPts val="336"/>
              </a:spcBef>
              <a:spcAft>
                <a:spcPts val="0"/>
              </a:spcAft>
            </a:pPr>
            <a:r>
              <a:rPr sz="1400" spc="-1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дети</a:t>
            </a:r>
            <a:r>
              <a:rPr sz="1400" spc="2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и </a:t>
            </a:r>
            <a:r>
              <a:rPr sz="1400" spc="-1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дети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с</a:t>
            </a:r>
            <a:r>
              <a:rPr sz="1400" spc="1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ОВЗ.</a:t>
            </a:r>
            <a:r>
              <a:rPr sz="1400" spc="3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2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Также</a:t>
            </a:r>
            <a:r>
              <a:rPr sz="1400" spc="4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они</a:t>
            </a:r>
            <a:r>
              <a:rPr sz="1400" spc="3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получили</a:t>
            </a:r>
            <a:r>
              <a:rPr sz="1400" spc="10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благотворительные</a:t>
            </a:r>
            <a:r>
              <a:rPr sz="1400" spc="9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наборы,</a:t>
            </a:r>
            <a:r>
              <a:rPr sz="1400" spc="4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подготовленные</a:t>
            </a:r>
            <a:r>
              <a:rPr sz="1400" spc="4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фондом</a:t>
            </a:r>
          </a:p>
          <a:p>
            <a:pPr marL="0" marR="0">
              <a:lnSpc>
                <a:spcPts val="1555"/>
              </a:lnSpc>
              <a:spcBef>
                <a:spcPts val="316"/>
              </a:spcBef>
              <a:spcAft>
                <a:spcPts val="0"/>
              </a:spcAft>
            </a:pPr>
            <a:r>
              <a:rPr sz="1400" spc="-1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«Подари</a:t>
            </a:r>
            <a:r>
              <a:rPr sz="1400" spc="3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солнечный</a:t>
            </a:r>
            <a:r>
              <a:rPr sz="1400" spc="4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свет».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7822" y="2770524"/>
            <a:ext cx="838543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7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3139D"/>
                </a:solidFill>
                <a:latin typeface="IBITST+Arial"/>
                <a:cs typeface="IBITST+Arial"/>
              </a:rPr>
              <a:t>*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Оказаны</a:t>
            </a:r>
            <a:r>
              <a:rPr sz="1400" spc="4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2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услуги</a:t>
            </a:r>
            <a:r>
              <a:rPr sz="1400" spc="12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</a:t>
            </a:r>
            <a:r>
              <a:rPr sz="1400" spc="1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сфере</a:t>
            </a:r>
            <a:r>
              <a:rPr sz="1400" spc="1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образования</a:t>
            </a:r>
            <a:r>
              <a:rPr sz="1400" spc="11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и</a:t>
            </a:r>
            <a:r>
              <a:rPr sz="1400" spc="-1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просвещения</a:t>
            </a:r>
            <a:r>
              <a:rPr sz="1400" spc="11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4" dirty="0" err="1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более</a:t>
            </a:r>
            <a:r>
              <a:rPr sz="1400" spc="2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lang="ru-RU" sz="1400" spc="-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30 </a:t>
            </a:r>
            <a:r>
              <a:rPr sz="1400" spc="-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000</a:t>
            </a:r>
            <a:r>
              <a:rPr sz="1400" spc="4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человек,</a:t>
            </a:r>
            <a:r>
              <a:rPr sz="1400" spc="5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включая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1560" y="3017411"/>
            <a:ext cx="1728192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родственников.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7822" y="3281408"/>
            <a:ext cx="7654096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3139D"/>
                </a:solidFill>
                <a:latin typeface="IBITST+Arial"/>
                <a:cs typeface="IBITST+Arial"/>
              </a:rPr>
              <a:t>* </a:t>
            </a:r>
            <a:r>
              <a:rPr sz="1400" spc="-13" dirty="0" err="1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Более</a:t>
            </a:r>
            <a:r>
              <a:rPr sz="1400" spc="2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lang="ru-RU" sz="1400" spc="-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30 </a:t>
            </a:r>
            <a:r>
              <a:rPr sz="1400" spc="-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000</a:t>
            </a:r>
            <a:r>
              <a:rPr sz="1400" spc="4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человек</a:t>
            </a:r>
            <a:r>
              <a:rPr sz="1400" spc="2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отметили</a:t>
            </a:r>
            <a:r>
              <a:rPr sz="1400" spc="4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2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увеличение</a:t>
            </a:r>
            <a:r>
              <a:rPr sz="1400" spc="12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своих</a:t>
            </a:r>
            <a:r>
              <a:rPr sz="1400" spc="7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компетенций</a:t>
            </a:r>
            <a:r>
              <a:rPr sz="1400" spc="8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 сфере</a:t>
            </a:r>
            <a:r>
              <a:rPr sz="1400" spc="1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здравоохранения.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7822" y="3653644"/>
            <a:ext cx="727563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3139D"/>
                </a:solidFill>
                <a:latin typeface="IBITST+Arial"/>
                <a:cs typeface="IBITST+Arial"/>
              </a:rPr>
              <a:t>* </a:t>
            </a:r>
            <a:r>
              <a:rPr sz="1400" spc="-13" dirty="0" err="1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Более</a:t>
            </a:r>
            <a:r>
              <a:rPr sz="1400" spc="2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lang="ru-RU" sz="1400" spc="-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300 </a:t>
            </a:r>
            <a:r>
              <a:rPr sz="1400" spc="-11" dirty="0" err="1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медицинских</a:t>
            </a:r>
            <a:r>
              <a:rPr sz="1400" spc="9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работников</a:t>
            </a:r>
            <a:r>
              <a:rPr sz="1400" spc="7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были </a:t>
            </a:r>
            <a:r>
              <a:rPr sz="1400" spc="-1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вовлечены</a:t>
            </a:r>
            <a:r>
              <a:rPr sz="1400" spc="5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</a:t>
            </a:r>
            <a:r>
              <a:rPr sz="1400" spc="1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наш проект</a:t>
            </a:r>
            <a:r>
              <a:rPr sz="1400" spc="5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и повысили</a:t>
            </a:r>
            <a:r>
              <a:rPr sz="1400" spc="5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свою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7822" y="3900532"/>
            <a:ext cx="309600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профессиональную</a:t>
            </a:r>
            <a:r>
              <a:rPr sz="1400" spc="12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квалификацию.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7822" y="4272643"/>
            <a:ext cx="8186842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3139D"/>
                </a:solidFill>
                <a:latin typeface="LHJIFH+Arial"/>
                <a:cs typeface="LHJIFH+Arial"/>
              </a:rPr>
              <a:t>* </a:t>
            </a:r>
            <a:r>
              <a:rPr sz="1400" spc="-1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Студенты</a:t>
            </a:r>
            <a:r>
              <a:rPr sz="1400" spc="5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2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ВУЗов</a:t>
            </a:r>
            <a:r>
              <a:rPr sz="1400" spc="3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были ознакомлены</a:t>
            </a:r>
            <a:r>
              <a:rPr sz="1400" spc="4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</a:t>
            </a:r>
            <a:r>
              <a:rPr sz="1400" spc="1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деятельностью</a:t>
            </a:r>
            <a:r>
              <a:rPr sz="1400" spc="3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фонда</a:t>
            </a:r>
            <a:r>
              <a:rPr sz="1400" spc="1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и </a:t>
            </a:r>
            <a:r>
              <a:rPr sz="1400" spc="-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приняли</a:t>
            </a:r>
            <a:r>
              <a:rPr sz="1400" spc="8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решение</a:t>
            </a:r>
            <a:r>
              <a:rPr sz="1400" spc="3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участвовать</a:t>
            </a:r>
            <a:r>
              <a:rPr sz="1400" spc="9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</a:t>
            </a:r>
          </a:p>
          <a:p>
            <a:pPr marL="0" marR="0">
              <a:lnSpc>
                <a:spcPts val="1555"/>
              </a:lnSpc>
              <a:spcBef>
                <a:spcPts val="314"/>
              </a:spcBef>
              <a:spcAft>
                <a:spcPts val="0"/>
              </a:spcAft>
            </a:pP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мероприятиях</a:t>
            </a:r>
            <a:r>
              <a:rPr sz="1400" spc="9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фонда</a:t>
            </a:r>
            <a:r>
              <a:rPr sz="1400" spc="1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 </a:t>
            </a:r>
            <a:r>
              <a:rPr sz="1400" spc="-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качестве</a:t>
            </a:r>
            <a:r>
              <a:rPr sz="1400" spc="4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волонтёров.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07823" y="5251433"/>
            <a:ext cx="8385438" cy="1513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3139D"/>
                </a:solidFill>
                <a:latin typeface="IBITST+Arial"/>
                <a:cs typeface="IBITST+Arial"/>
              </a:rPr>
              <a:t>* </a:t>
            </a:r>
            <a:r>
              <a:rPr sz="14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Общий</a:t>
            </a:r>
            <a:r>
              <a:rPr sz="1400" b="1" spc="52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13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информационный</a:t>
            </a:r>
            <a:r>
              <a:rPr sz="1400" b="1" spc="104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20" dirty="0" err="1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охват</a:t>
            </a:r>
            <a:r>
              <a:rPr sz="1400" b="1" spc="48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19" dirty="0" err="1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проект</a:t>
            </a:r>
            <a:r>
              <a:rPr lang="ru-RU" sz="1400" b="1" spc="-19" dirty="0" err="1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ов</a:t>
            </a:r>
            <a:r>
              <a:rPr lang="ru-RU" sz="1400" b="1" spc="-19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18" dirty="0" err="1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составил</a:t>
            </a:r>
            <a:r>
              <a:rPr sz="1400" b="1" spc="107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19" dirty="0" err="1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более</a:t>
            </a:r>
            <a:r>
              <a:rPr sz="1400" b="1" spc="63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lang="ru-RU" sz="1400" b="1" spc="-11" dirty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50 млн </a:t>
            </a:r>
            <a:r>
              <a:rPr sz="1400" b="1" spc="-12" dirty="0" err="1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человек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IBITST+Arial"/>
              </a:rPr>
              <a:t>,</a:t>
            </a:r>
          </a:p>
          <a:p>
            <a:pPr marL="0" marR="0">
              <a:lnSpc>
                <a:spcPts val="1557"/>
              </a:lnSpc>
              <a:spcBef>
                <a:spcPts val="72"/>
              </a:spcBef>
              <a:spcAft>
                <a:spcPts val="0"/>
              </a:spcAft>
            </a:pPr>
            <a:r>
              <a:rPr sz="14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включая </a:t>
            </a:r>
            <a:r>
              <a:rPr sz="1400" b="1" spc="-17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тематические</a:t>
            </a:r>
            <a:r>
              <a:rPr sz="1400" b="1" spc="120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12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мероприятия,</a:t>
            </a:r>
            <a:r>
              <a:rPr sz="1400" b="1" spc="123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20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фестивали,</a:t>
            </a:r>
            <a:r>
              <a:rPr sz="1400" b="1" spc="129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22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круглые</a:t>
            </a:r>
            <a:r>
              <a:rPr sz="1400" b="1" spc="10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27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столы,</a:t>
            </a:r>
            <a:r>
              <a:rPr sz="1400" b="1" spc="87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13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общественные</a:t>
            </a:r>
            <a:r>
              <a:rPr sz="1400" b="1" spc="116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spc="-16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слушания,</a:t>
            </a:r>
          </a:p>
          <a:p>
            <a:pPr marL="0" marR="0">
              <a:lnSpc>
                <a:spcPts val="1555"/>
              </a:lnSpc>
              <a:spcBef>
                <a:spcPts val="126"/>
              </a:spcBef>
              <a:spcAft>
                <a:spcPts val="0"/>
              </a:spcAft>
            </a:pPr>
            <a:r>
              <a:rPr sz="1400" b="1" spc="-1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публикации</a:t>
            </a:r>
            <a:r>
              <a:rPr sz="1400" b="1" spc="80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в </a:t>
            </a:r>
            <a:r>
              <a:rPr sz="1400" b="1" spc="-1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СМИ</a:t>
            </a:r>
            <a:r>
              <a:rPr sz="14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и </a:t>
            </a:r>
            <a:r>
              <a:rPr sz="1400" b="1" spc="-16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журналах:</a:t>
            </a:r>
            <a:r>
              <a:rPr sz="1400" b="1" spc="115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400" spc="-3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«Точка</a:t>
            </a:r>
            <a:r>
              <a:rPr sz="1400" spc="3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Опоры»,</a:t>
            </a:r>
            <a:r>
              <a:rPr sz="1400" spc="6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«Детство»,</a:t>
            </a:r>
            <a:r>
              <a:rPr sz="1400" spc="5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«</a:t>
            </a:r>
            <a:r>
              <a:rPr sz="1400" spc="-20" dirty="0">
                <a:solidFill>
                  <a:srgbClr val="13139D"/>
                </a:solidFill>
                <a:latin typeface="Cambria" panose="02040503050406030204" pitchFamily="18" charset="0"/>
                <a:cs typeface="IBITST+Arial"/>
              </a:rPr>
              <a:t>Luxury</a:t>
            </a:r>
            <a:r>
              <a:rPr sz="1400" spc="-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»,</a:t>
            </a:r>
            <a:r>
              <a:rPr sz="1400" spc="11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«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IBITST+Arial"/>
              </a:rPr>
              <a:t>Status</a:t>
            </a:r>
            <a:r>
              <a:rPr sz="1400" spc="43" dirty="0">
                <a:solidFill>
                  <a:srgbClr val="13139D"/>
                </a:solidFill>
                <a:latin typeface="Cambria" panose="02040503050406030204" pitchFamily="18" charset="0"/>
                <a:cs typeface="IBITST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IBITST+Arial"/>
              </a:rPr>
              <a:t>Praesens</a:t>
            </a:r>
            <a:r>
              <a:rPr sz="1400" spc="-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»,</a:t>
            </a:r>
          </a:p>
          <a:p>
            <a:pPr marL="0" marR="0">
              <a:lnSpc>
                <a:spcPts val="1555"/>
              </a:lnSpc>
              <a:spcBef>
                <a:spcPts val="124"/>
              </a:spcBef>
              <a:spcAft>
                <a:spcPts val="0"/>
              </a:spcAft>
            </a:pPr>
            <a:r>
              <a:rPr sz="1400" spc="-1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«Мегаполис</a:t>
            </a:r>
            <a:r>
              <a:rPr sz="1400" spc="10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Тайм»,</a:t>
            </a:r>
            <a:r>
              <a:rPr sz="1400" spc="2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«Мода</a:t>
            </a:r>
            <a:r>
              <a:rPr sz="1400" spc="4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2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Топикал»;</a:t>
            </a:r>
            <a:r>
              <a:rPr sz="1400" spc="8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2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газетах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IBITST+Arial"/>
              </a:rPr>
              <a:t>:</a:t>
            </a:r>
            <a:r>
              <a:rPr sz="1400" spc="62" dirty="0">
                <a:solidFill>
                  <a:srgbClr val="13139D"/>
                </a:solidFill>
                <a:latin typeface="Cambria" panose="02040503050406030204" pitchFamily="18" charset="0"/>
                <a:cs typeface="IBITST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«Вертикальная</a:t>
            </a:r>
            <a:r>
              <a:rPr sz="1400" spc="8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власть </a:t>
            </a:r>
            <a:r>
              <a:rPr sz="1400" spc="-1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Федерации»,</a:t>
            </a:r>
            <a:r>
              <a:rPr sz="1400" spc="7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«Земляничка»</a:t>
            </a:r>
          </a:p>
          <a:p>
            <a:pPr marL="0" marR="0">
              <a:lnSpc>
                <a:spcPts val="1555"/>
              </a:lnSpc>
              <a:spcBef>
                <a:spcPts val="124"/>
              </a:spcBef>
              <a:spcAft>
                <a:spcPts val="0"/>
              </a:spcAft>
            </a:pPr>
            <a:r>
              <a:rPr sz="1400" spc="-1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(Вологда),</a:t>
            </a:r>
            <a:r>
              <a:rPr sz="1400" spc="5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6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РТ</a:t>
            </a:r>
            <a:r>
              <a:rPr sz="1400" spc="7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Общественно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IBITST+Arial"/>
              </a:rPr>
              <a:t>-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политическая</a:t>
            </a:r>
            <a:r>
              <a:rPr sz="1400" spc="10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3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газета</a:t>
            </a:r>
            <a:r>
              <a:rPr sz="1400" spc="3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ТВ;</a:t>
            </a:r>
            <a:r>
              <a:rPr sz="1400" spc="-1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6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ОТР,</a:t>
            </a:r>
            <a:r>
              <a:rPr sz="1400" spc="5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1 канал,</a:t>
            </a:r>
            <a:r>
              <a:rPr sz="1400" spc="1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семья</a:t>
            </a:r>
            <a:r>
              <a:rPr sz="1400" spc="2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ТВ,</a:t>
            </a:r>
            <a:r>
              <a:rPr sz="1400" spc="-1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1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ТЕО</a:t>
            </a:r>
            <a:r>
              <a:rPr sz="1400" spc="-10" dirty="0">
                <a:solidFill>
                  <a:srgbClr val="13139D"/>
                </a:solidFill>
                <a:latin typeface="Cambria" panose="02040503050406030204" pitchFamily="18" charset="0"/>
                <a:cs typeface="IBITST+Arial"/>
              </a:rPr>
              <a:t>-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ТВ,</a:t>
            </a:r>
            <a:r>
              <a:rPr sz="1400" spc="-1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2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Мир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IBITST+Arial"/>
              </a:rPr>
              <a:t>-24,</a:t>
            </a:r>
          </a:p>
          <a:p>
            <a:pPr marL="0" marR="0">
              <a:lnSpc>
                <a:spcPts val="1557"/>
              </a:lnSpc>
              <a:spcBef>
                <a:spcPts val="122"/>
              </a:spcBef>
              <a:spcAft>
                <a:spcPts val="0"/>
              </a:spcAft>
            </a:pPr>
            <a:r>
              <a:rPr sz="1400" spc="-1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Москва</a:t>
            </a:r>
            <a:r>
              <a:rPr sz="1400" spc="-10" dirty="0">
                <a:solidFill>
                  <a:srgbClr val="13139D"/>
                </a:solidFill>
                <a:latin typeface="Cambria" panose="02040503050406030204" pitchFamily="18" charset="0"/>
                <a:cs typeface="IBITST+Arial"/>
              </a:rPr>
              <a:t>-</a:t>
            </a:r>
            <a:r>
              <a:rPr sz="1400" spc="-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24,</a:t>
            </a:r>
            <a:r>
              <a:rPr sz="1400" spc="9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ТВЦ;</a:t>
            </a:r>
            <a:r>
              <a:rPr sz="1400" spc="-1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радио:</a:t>
            </a:r>
            <a:r>
              <a:rPr sz="1400" spc="4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3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Говорит</a:t>
            </a:r>
            <a:r>
              <a:rPr sz="1400" spc="10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Москва,</a:t>
            </a:r>
            <a:r>
              <a:rPr sz="1400" spc="7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Радио</a:t>
            </a:r>
            <a:r>
              <a:rPr sz="1400" spc="4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spc="-1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России,</a:t>
            </a:r>
            <a:r>
              <a:rPr sz="1400" spc="7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АСИ, Милосердие.</a:t>
            </a:r>
            <a:r>
              <a:rPr sz="1400" spc="-10" dirty="0">
                <a:solidFill>
                  <a:srgbClr val="13139D"/>
                </a:solidFill>
                <a:latin typeface="Cambria" panose="02040503050406030204" pitchFamily="18" charset="0"/>
                <a:cs typeface="IBITST+Arial"/>
              </a:rPr>
              <a:t>ru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,</a:t>
            </a:r>
            <a:r>
              <a:rPr sz="1400" spc="8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а </a:t>
            </a:r>
            <a:r>
              <a:rPr sz="1400" spc="-1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также</a:t>
            </a:r>
            <a:r>
              <a:rPr sz="1400" spc="2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</a:t>
            </a:r>
            <a:r>
              <a:rPr sz="1400" spc="1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4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социальных</a:t>
            </a:r>
          </a:p>
          <a:p>
            <a:pPr marL="0" marR="0">
              <a:lnSpc>
                <a:spcPts val="1555"/>
              </a:lnSpc>
              <a:spcBef>
                <a:spcPts val="76"/>
              </a:spcBef>
              <a:spcAft>
                <a:spcPts val="0"/>
              </a:spcAft>
            </a:pPr>
            <a:r>
              <a:rPr sz="1400" spc="-2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сетях.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82622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5404" y="1980248"/>
            <a:ext cx="7654428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Общая</a:t>
            </a:r>
            <a:r>
              <a:rPr sz="1800" spc="-1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сумма</a:t>
            </a:r>
            <a:r>
              <a:rPr sz="1800" spc="-3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адресной</a:t>
            </a:r>
            <a:r>
              <a:rPr sz="1800" spc="-2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помощи</a:t>
            </a:r>
            <a:r>
              <a:rPr sz="1800" spc="-7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семьям</a:t>
            </a:r>
            <a:r>
              <a:rPr sz="1800" spc="-4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 err="1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составила</a:t>
            </a:r>
            <a:r>
              <a:rPr sz="1800" spc="-4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lang="ru-RU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18 920  млн </a:t>
            </a:r>
            <a:r>
              <a:rPr sz="1800" spc="7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1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рублей.</a:t>
            </a:r>
          </a:p>
          <a:p>
            <a:pPr marL="0" marR="0">
              <a:lnSpc>
                <a:spcPts val="2013"/>
              </a:lnSpc>
              <a:spcBef>
                <a:spcPts val="1994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Выпустили</a:t>
            </a:r>
            <a:r>
              <a:rPr sz="1800" spc="-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пособие</a:t>
            </a:r>
            <a:r>
              <a:rPr sz="1800" spc="-7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«17</a:t>
            </a:r>
            <a:r>
              <a:rPr sz="1800" spc="-2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правил</a:t>
            </a:r>
            <a:r>
              <a:rPr sz="1800" spc="-1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для</a:t>
            </a:r>
            <a:r>
              <a:rPr sz="1800" spc="-1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родителей».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5404" y="2998661"/>
            <a:ext cx="795608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Выпустили пособие</a:t>
            </a:r>
            <a:r>
              <a:rPr sz="1800" spc="-7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для</a:t>
            </a:r>
            <a:r>
              <a:rPr sz="1800" spc="-1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врачей «Новая</a:t>
            </a:r>
            <a:r>
              <a:rPr sz="1800" spc="-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жизнь</a:t>
            </a:r>
            <a:r>
              <a:rPr sz="1800" spc="6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вместе»</a:t>
            </a:r>
          </a:p>
          <a:p>
            <a:pPr marL="0" marR="0">
              <a:lnSpc>
                <a:spcPts val="2013"/>
              </a:lnSpc>
              <a:spcBef>
                <a:spcPts val="2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 рекомендациями</a:t>
            </a:r>
            <a:r>
              <a:rPr sz="1800" spc="-9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по</a:t>
            </a:r>
            <a:r>
              <a:rPr sz="1800" spc="-2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организации лекций</a:t>
            </a:r>
            <a:r>
              <a:rPr sz="1800" spc="-4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и</a:t>
            </a:r>
            <a:r>
              <a:rPr sz="1800" spc="-1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практикумов</a:t>
            </a:r>
            <a:r>
              <a:rPr sz="1800" spc="-4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для</a:t>
            </a:r>
            <a:r>
              <a:rPr sz="1800" spc="5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1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родителей.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5404" y="3767011"/>
            <a:ext cx="6635178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Заключили </a:t>
            </a:r>
            <a:r>
              <a:rPr sz="1800" spc="-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договор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с</a:t>
            </a:r>
            <a:r>
              <a:rPr sz="1800" spc="1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МППГУ</a:t>
            </a:r>
            <a:r>
              <a:rPr sz="1800" spc="1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 курсе</a:t>
            </a:r>
            <a:r>
              <a:rPr sz="1800" spc="-1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подготовки</a:t>
            </a:r>
            <a:r>
              <a:rPr sz="1800" spc="6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психологов.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5404" y="4276408"/>
            <a:ext cx="6365812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Сделали традиционным праздник в честь Всемирного</a:t>
            </a:r>
            <a:r>
              <a:rPr sz="1800" spc="-1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дня</a:t>
            </a:r>
          </a:p>
          <a:p>
            <a:pPr marL="0" marR="0">
              <a:lnSpc>
                <a:spcPts val="2013"/>
              </a:lnSpc>
              <a:spcBef>
                <a:spcPts val="2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недоношенных</a:t>
            </a:r>
            <a:r>
              <a:rPr sz="1800" spc="4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2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детей</a:t>
            </a:r>
            <a:r>
              <a:rPr sz="1800" spc="2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на</a:t>
            </a:r>
            <a:r>
              <a:rPr sz="1800" spc="1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Манежной</a:t>
            </a:r>
            <a:r>
              <a:rPr sz="1800" spc="3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площади</a:t>
            </a:r>
            <a:r>
              <a:rPr sz="1800" spc="-4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</a:t>
            </a:r>
            <a:r>
              <a:rPr sz="1800" spc="4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Москве.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5404" y="5041710"/>
            <a:ext cx="6887935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Стали</a:t>
            </a:r>
            <a:r>
              <a:rPr sz="1800" spc="1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партнерами</a:t>
            </a:r>
            <a:r>
              <a:rPr sz="1800" spc="-4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Всемирной</a:t>
            </a:r>
            <a:r>
              <a:rPr sz="1800" spc="-4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2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недели</a:t>
            </a:r>
            <a:r>
              <a:rPr sz="1800" spc="2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2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грудного</a:t>
            </a:r>
            <a:r>
              <a:rPr sz="1800" spc="8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вскармливания</a:t>
            </a:r>
          </a:p>
          <a:p>
            <a:pPr marL="0" marR="0">
              <a:lnSpc>
                <a:spcPts val="2013"/>
              </a:lnSpc>
              <a:spcBef>
                <a:spcPts val="2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и Российского</a:t>
            </a:r>
            <a:r>
              <a:rPr sz="1800" spc="-5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конгресса педиатров.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5536" y="5807063"/>
            <a:ext cx="8007037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Фонд</a:t>
            </a:r>
            <a:r>
              <a:rPr sz="1800" spc="1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активно</a:t>
            </a:r>
            <a:r>
              <a:rPr sz="1800" spc="-1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принимает</a:t>
            </a:r>
            <a:r>
              <a:rPr sz="1800" spc="-2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участие в жизни</a:t>
            </a:r>
            <a:r>
              <a:rPr sz="1800" spc="3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1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города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и страны.</a:t>
            </a:r>
            <a:r>
              <a:rPr sz="1800" spc="-1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Проведено</a:t>
            </a:r>
          </a:p>
          <a:p>
            <a:pPr marL="0" marR="0">
              <a:lnSpc>
                <a:spcPts val="2013"/>
              </a:lnSpc>
              <a:spcBef>
                <a:spcPts val="2"/>
              </a:spcBef>
              <a:spcAft>
                <a:spcPts val="0"/>
              </a:spcAft>
            </a:pPr>
            <a:r>
              <a:rPr sz="1800" dirty="0" err="1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более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lang="ru-RU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100 </a:t>
            </a:r>
            <a:r>
              <a:rPr sz="1800" spc="-2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мероприятий,</a:t>
            </a:r>
            <a:r>
              <a:rPr sz="1800" spc="-9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акций,</a:t>
            </a:r>
            <a:r>
              <a:rPr sz="1800" spc="-1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направленных </a:t>
            </a:r>
            <a:r>
              <a:rPr sz="1800" spc="-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на</a:t>
            </a:r>
            <a:r>
              <a:rPr sz="1800" spc="4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привлечение</a:t>
            </a:r>
            <a:r>
              <a:rPr sz="1800" spc="3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внимания</a:t>
            </a:r>
          </a:p>
          <a:p>
            <a:pPr marL="0" marR="0">
              <a:lnSpc>
                <a:spcPts val="2010"/>
              </a:lnSpc>
              <a:spcBef>
                <a:spcPts val="6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общественности.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1520" y="486707"/>
            <a:ext cx="8640960" cy="1064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17</a:t>
            </a:r>
            <a:r>
              <a:rPr sz="2400" b="1" spc="-19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400" b="1" spc="-13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ноября</a:t>
            </a:r>
            <a:r>
              <a:rPr sz="2400" b="1" spc="17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400" b="1" dirty="0">
                <a:solidFill>
                  <a:srgbClr val="993366"/>
                </a:solidFill>
                <a:latin typeface="Cambria" panose="02040503050406030204" pitchFamily="18" charset="0"/>
                <a:cs typeface="ELOLVL+Arial Bold"/>
              </a:rPr>
              <a:t>- </a:t>
            </a:r>
            <a:r>
              <a:rPr sz="2400" b="1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Всемирный</a:t>
            </a:r>
            <a:r>
              <a:rPr sz="2400" b="1" spc="55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400" b="1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день недоношенных</a:t>
            </a:r>
            <a:r>
              <a:rPr sz="2400" b="1" spc="104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400" b="1" spc="-11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детей.</a:t>
            </a:r>
          </a:p>
          <a:p>
            <a:pPr marL="103632" marR="0" algn="ctr">
              <a:lnSpc>
                <a:spcPts val="1796"/>
              </a:lnSpc>
              <a:spcBef>
                <a:spcPts val="147"/>
              </a:spcBef>
              <a:spcAft>
                <a:spcPts val="0"/>
              </a:spcAft>
            </a:pPr>
            <a:r>
              <a:rPr sz="1600" dirty="0" err="1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Благотворительный</a:t>
            </a:r>
            <a:r>
              <a:rPr sz="1600" spc="-13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600" dirty="0" err="1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фонд</a:t>
            </a:r>
            <a:r>
              <a:rPr lang="ru-RU" sz="1600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600" spc="22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600" dirty="0" err="1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выступ</a:t>
            </a:r>
            <a:r>
              <a:rPr lang="ru-RU" sz="1600" dirty="0" err="1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ает</a:t>
            </a:r>
            <a:r>
              <a:rPr lang="ru-RU" sz="1600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600" spc="-51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600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в</a:t>
            </a:r>
            <a:r>
              <a:rPr sz="1600" spc="22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600" dirty="0" err="1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роли</a:t>
            </a:r>
            <a:r>
              <a:rPr sz="1600" spc="-11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lang="ru-RU" sz="1600" spc="-11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инициатора и </a:t>
            </a:r>
            <a:r>
              <a:rPr sz="1600" dirty="0" err="1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организатора</a:t>
            </a:r>
            <a:r>
              <a:rPr sz="1600" spc="15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lang="ru-RU" sz="1600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праздничных                  мероприятий, конференций и акций, таких, как </a:t>
            </a:r>
            <a:endParaRPr sz="1600" dirty="0">
              <a:solidFill>
                <a:srgbClr val="993366"/>
              </a:solidFill>
              <a:latin typeface="Cambria" panose="02040503050406030204" pitchFamily="18" charset="0"/>
              <a:cs typeface="LHJIFH+Arial"/>
            </a:endParaRPr>
          </a:p>
          <a:p>
            <a:pPr marL="1362786" marR="0" algn="ctr">
              <a:lnSpc>
                <a:spcPts val="1799"/>
              </a:lnSpc>
              <a:spcBef>
                <a:spcPts val="121"/>
              </a:spcBef>
              <a:spcAft>
                <a:spcPts val="0"/>
              </a:spcAft>
            </a:pPr>
            <a:r>
              <a:rPr sz="1600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«Белые лепестки»</a:t>
            </a:r>
            <a:r>
              <a:rPr sz="1600" spc="18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600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в Октябрьском</a:t>
            </a:r>
            <a:r>
              <a:rPr sz="1600" spc="-38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600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зале Дома</a:t>
            </a:r>
            <a:r>
              <a:rPr sz="1600" spc="-27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600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Союзов.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85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19872" y="2132856"/>
            <a:ext cx="5472607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2010"/>
              </a:lnSpc>
            </a:pPr>
            <a:r>
              <a:rPr lang="ru-RU" b="1" dirty="0">
                <a:solidFill>
                  <a:srgbClr val="13139D"/>
                </a:solidFill>
                <a:latin typeface="KRBHFM+Arial Bold"/>
                <a:cs typeface="KRBHFM+Arial Bold"/>
              </a:rPr>
              <a:t> </a:t>
            </a:r>
            <a:r>
              <a:rPr sz="1800" b="1" dirty="0" err="1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Манежн</a:t>
            </a:r>
            <a:r>
              <a:rPr lang="ru-RU" sz="1800" b="1" dirty="0" err="1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ая</a:t>
            </a:r>
            <a:r>
              <a:rPr lang="ru-RU" sz="1800" b="1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spc="-23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dirty="0" err="1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площад</a:t>
            </a:r>
            <a:r>
              <a:rPr lang="ru-RU" sz="1800" b="1" dirty="0" err="1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ь.Фонд</a:t>
            </a:r>
            <a:r>
              <a:rPr lang="ru-RU" sz="1800" b="1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организатор ежегодного </a:t>
            </a:r>
            <a:r>
              <a:rPr sz="1800" b="1" spc="-12" dirty="0" err="1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детск</a:t>
            </a:r>
            <a:r>
              <a:rPr lang="ru-RU" sz="1800" b="1" spc="-12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ого фестиваля </a:t>
            </a:r>
            <a:r>
              <a:rPr lang="ru-RU" b="1" spc="-12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«Глазами</a:t>
            </a:r>
            <a:r>
              <a:rPr lang="ru-RU" b="1" spc="12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lang="ru-RU" b="1" spc="-14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детскими</a:t>
            </a:r>
            <a:r>
              <a:rPr lang="ru-RU" b="1" spc="61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lang="ru-RU" b="1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на</a:t>
            </a:r>
            <a:r>
              <a:rPr lang="ru-RU" b="1" spc="13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lang="ru-RU" b="1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мир», приуроченного </a:t>
            </a:r>
          </a:p>
          <a:p>
            <a:pPr algn="r">
              <a:lnSpc>
                <a:spcPts val="2010"/>
              </a:lnSpc>
            </a:pPr>
            <a:r>
              <a:rPr lang="ru-RU" b="1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lang="ru-RU" sz="1800" b="1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к Международному Дню Защиты Детей.</a:t>
            </a:r>
            <a:endParaRPr sz="1800" b="1" dirty="0">
              <a:solidFill>
                <a:srgbClr val="993366"/>
              </a:solidFill>
              <a:latin typeface="Cambria" panose="02040503050406030204" pitchFamily="18" charset="0"/>
              <a:cs typeface="KRBHFM+Arial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108887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07704" y="256480"/>
            <a:ext cx="370989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Организатор и </a:t>
            </a:r>
            <a:r>
              <a:rPr lang="ru-RU" sz="1800" b="1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lang="ru-RU" sz="1800" b="1" dirty="0" err="1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и</a:t>
            </a:r>
            <a:r>
              <a:rPr lang="ru-RU" sz="1800" b="1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 участник благотворительных марафонов «Носочки для жизни»</a:t>
            </a:r>
            <a:endParaRPr sz="1800" b="1" dirty="0">
              <a:solidFill>
                <a:srgbClr val="993366"/>
              </a:solidFill>
              <a:latin typeface="Cambria" panose="02040503050406030204" pitchFamily="18" charset="0"/>
              <a:cs typeface="LHJIFH+Arial"/>
            </a:endParaRPr>
          </a:p>
        </p:txBody>
      </p:sp>
      <p:sp>
        <p:nvSpPr>
          <p:cNvPr id="5" name="object 5"/>
          <p:cNvSpPr txBox="1"/>
          <p:nvPr/>
        </p:nvSpPr>
        <p:spPr>
          <a:xfrm rot="10800000" flipV="1">
            <a:off x="4211960" y="3406982"/>
            <a:ext cx="4024731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spc="-14" dirty="0">
                <a:solidFill>
                  <a:srgbClr val="993366"/>
                </a:solidFill>
                <a:latin typeface="Cambria" panose="02040503050406030204" pitchFamily="18" charset="0"/>
                <a:cs typeface="LHJIFH+Arial"/>
              </a:rPr>
              <a:t>Участник   конференций  и форумов</a:t>
            </a:r>
            <a:endParaRPr sz="1800" b="1" dirty="0">
              <a:solidFill>
                <a:srgbClr val="993366"/>
              </a:solidFill>
              <a:latin typeface="Cambria" panose="02040503050406030204" pitchFamily="18" charset="0"/>
              <a:cs typeface="LHJIFH+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028" y="332657"/>
            <a:ext cx="8274451" cy="1846659"/>
          </a:xfrm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Фондом проводятся благотворительные</a:t>
            </a:r>
            <a:r>
              <a:rPr lang="ru-RU" sz="2400" b="1" spc="-13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джазовые</a:t>
            </a:r>
            <a:r>
              <a:rPr lang="ru-RU" sz="2400" b="1" spc="17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концерты с участием</a:t>
            </a:r>
            <a:br>
              <a:rPr lang="ru-RU" sz="2400" b="1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2400" b="1" spc="-10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Подопечного</a:t>
            </a:r>
            <a:r>
              <a:rPr lang="ru-RU" sz="2400" b="1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фонда</a:t>
            </a:r>
            <a:r>
              <a:rPr lang="ru-RU" sz="2400" b="1" spc="-17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музыканта </a:t>
            </a:r>
            <a:r>
              <a:rPr lang="ru-RU" sz="2400" b="1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Нестора</a:t>
            </a:r>
            <a:r>
              <a:rPr lang="ru-RU" sz="2400" b="1" spc="-13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Смышляева</a:t>
            </a:r>
            <a:r>
              <a:rPr lang="ru-RU" sz="2400" b="1" spc="-14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 джазовой</a:t>
            </a:r>
            <a:r>
              <a:rPr lang="ru-RU" sz="2400" b="1" spc="10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певицы </a:t>
            </a:r>
            <a:r>
              <a:rPr lang="ru-RU" sz="2400" b="1" dirty="0" err="1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Сабиры</a:t>
            </a:r>
            <a:r>
              <a:rPr lang="ru-RU" sz="2400" b="1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ru-RU" sz="2400" b="1" dirty="0" err="1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Илиевой</a:t>
            </a:r>
            <a:r>
              <a:rPr lang="ru-RU" sz="2400" b="1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br>
              <a:rPr lang="ru-RU" sz="2400" b="1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endParaRPr lang="ru-RU" sz="2400" b="1" dirty="0">
              <a:solidFill>
                <a:srgbClr val="993366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467544" y="1968365"/>
            <a:ext cx="8665299" cy="4889635"/>
          </a:xfrm>
        </p:spPr>
        <p:txBody>
          <a:bodyPr/>
          <a:lstStyle/>
          <a:p>
            <a:pPr marL="0" marR="0" algn="ctr">
              <a:lnSpc>
                <a:spcPts val="1796"/>
              </a:lnSpc>
              <a:spcBef>
                <a:spcPts val="0"/>
              </a:spcBef>
              <a:spcAft>
                <a:spcPts val="0"/>
              </a:spcAft>
            </a:pPr>
            <a:endParaRPr lang="ru-RU" sz="2400" dirty="0">
              <a:solidFill>
                <a:srgbClr val="13139D"/>
              </a:solidFill>
              <a:latin typeface="LHJIFH+Arial"/>
              <a:cs typeface="LHJIFH+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253" y="1856082"/>
            <a:ext cx="3712683" cy="45745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4" y="1844824"/>
            <a:ext cx="4025978" cy="457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67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666" y="188640"/>
            <a:ext cx="8298790" cy="73866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993366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Вручение благодарностей от органов исполнительной власти</a:t>
            </a:r>
            <a:endParaRPr lang="en-US" sz="2400" b="1" dirty="0">
              <a:solidFill>
                <a:srgbClr val="993366"/>
              </a:solidFill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7" y="1455501"/>
            <a:ext cx="3980840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63419"/>
            <a:ext cx="3394756" cy="24059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09" y="4263419"/>
            <a:ext cx="3229641" cy="24059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52736"/>
            <a:ext cx="2783210" cy="30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09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574" y="137785"/>
            <a:ext cx="8705588" cy="6563639"/>
          </a:xfrm>
          <a:ln w="28575" cap="flat">
            <a:solidFill>
              <a:srgbClr val="9B357B"/>
            </a:solidFill>
            <a:round/>
          </a:ln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b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4B2F45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9278" y="676406"/>
            <a:ext cx="6056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25"/>
              </a:spcAft>
            </a:pPr>
            <a:r>
              <a:rPr lang="ru-RU" sz="1600" i="1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ru-RU" sz="1600" i="1" dirty="0">
              <a:solidFill>
                <a:srgbClr val="805076"/>
              </a:solidFill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91" y="345128"/>
            <a:ext cx="1432207" cy="1909610"/>
          </a:xfrm>
          <a:prstGeom prst="rect">
            <a:avLst/>
          </a:prstGeom>
          <a:ln w="28575">
            <a:solidFill>
              <a:srgbClr val="913F85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15" y="355003"/>
            <a:ext cx="1465483" cy="18997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46" y="385870"/>
            <a:ext cx="1642621" cy="18620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47" y="384229"/>
            <a:ext cx="1800038" cy="1786995"/>
          </a:xfrm>
          <a:prstGeom prst="rect">
            <a:avLst/>
          </a:prstGeom>
          <a:ln w="28575">
            <a:solidFill>
              <a:srgbClr val="913F85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0" y="2418771"/>
            <a:ext cx="1530332" cy="20404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304" y="4570044"/>
            <a:ext cx="1469761" cy="20095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82" y="2401640"/>
            <a:ext cx="1547132" cy="20628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52" y="2391454"/>
            <a:ext cx="1562410" cy="208321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184" y="2359770"/>
            <a:ext cx="1413539" cy="2021727"/>
          </a:xfrm>
          <a:prstGeom prst="rect">
            <a:avLst/>
          </a:prstGeom>
          <a:ln w="28575">
            <a:solidFill>
              <a:srgbClr val="913F85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87" y="4636608"/>
            <a:ext cx="1490519" cy="18997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18" y="4586274"/>
            <a:ext cx="1434055" cy="19933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3868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574" y="137785"/>
            <a:ext cx="8705588" cy="6563639"/>
          </a:xfrm>
          <a:ln w="28575" cap="flat">
            <a:solidFill>
              <a:srgbClr val="9B357B"/>
            </a:solidFill>
            <a:round/>
          </a:ln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b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4B2F45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4B2F45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9278" y="676406"/>
            <a:ext cx="6056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25"/>
              </a:spcAft>
            </a:pPr>
            <a:r>
              <a:rPr lang="ru-RU" sz="1600" i="1" dirty="0">
                <a:solidFill>
                  <a:srgbClr val="5A3853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ru-RU" sz="1600" i="1" dirty="0">
              <a:solidFill>
                <a:srgbClr val="805076"/>
              </a:solidFill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2" y="287586"/>
            <a:ext cx="4550091" cy="14547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5486400" y="732568"/>
            <a:ext cx="14905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A2187B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С 2015 года </a:t>
            </a:r>
            <a:endParaRPr lang="ru-RU" sz="1600" b="1" dirty="0">
              <a:solidFill>
                <a:srgbClr val="A2187B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46" y="4600028"/>
            <a:ext cx="1692318" cy="650229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63" y="2628783"/>
            <a:ext cx="1960482" cy="8008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3462" y="1957006"/>
            <a:ext cx="5398719" cy="4245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Фонд Победитель Президентского Гранта с проектом «Новая жизнь вместе» 2017 года</a:t>
            </a:r>
            <a:endParaRPr lang="ru-RU" sz="1400" dirty="0">
              <a:solidFill>
                <a:srgbClr val="4B2F45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solidFill>
                <a:srgbClr val="4B2F45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Победитель  Грантов Мэра Москвы с проектом «Новая жизнь вместе» 2018 года</a:t>
            </a:r>
            <a:endParaRPr lang="ru-RU" sz="1400" dirty="0">
              <a:solidFill>
                <a:srgbClr val="4B2F45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solidFill>
                <a:srgbClr val="4B2F45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Победитель  Грантов Мэра Москвы с проектом «Мы-вместе» 2020года</a:t>
            </a:r>
            <a:endParaRPr lang="ru-RU" sz="1400" dirty="0">
              <a:solidFill>
                <a:srgbClr val="4B2F45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solidFill>
                <a:srgbClr val="4B2F45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Фонд Победитель Гранта «Москва-добрый город» Департамента труда и социальной Защиты населения Москвы</a:t>
            </a:r>
            <a:r>
              <a:rPr lang="ru-RU" sz="1400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 программой фонда «</a:t>
            </a:r>
            <a:r>
              <a:rPr lang="ru-RU" sz="1400" b="1" dirty="0" err="1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Ясмогу</a:t>
            </a:r>
            <a:r>
              <a:rPr lang="ru-RU" sz="1400" b="1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»</a:t>
            </a:r>
            <a:r>
              <a:rPr lang="ru-RU" sz="1400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2019года</a:t>
            </a:r>
            <a:endParaRPr lang="ru-RU" sz="1400" dirty="0">
              <a:solidFill>
                <a:srgbClr val="4B2F45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solidFill>
                <a:srgbClr val="4B2F45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solidFill>
                <a:srgbClr val="4B2F45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Победитель Гранта «Москва-добрый город» Департамента труда и социальной Защиты населения Москвы</a:t>
            </a:r>
            <a:r>
              <a:rPr lang="ru-RU" sz="1400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 программой фонда «Растем вместе» 2020года</a:t>
            </a:r>
            <a:r>
              <a:rPr lang="ru-RU" sz="1400" dirty="0">
                <a:solidFill>
                  <a:srgbClr val="4B2F4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258" y="5481261"/>
            <a:ext cx="1065844" cy="10684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834" y="1490115"/>
            <a:ext cx="1540701" cy="9869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651" y="3563741"/>
            <a:ext cx="939451" cy="94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62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872" cy="430887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rgbClr val="CD03B5"/>
                </a:solidFill>
              </a:rPr>
              <a:t> </a:t>
            </a:r>
            <a:r>
              <a:rPr lang="ru-RU" sz="2800" b="1" dirty="0">
                <a:solidFill>
                  <a:srgbClr val="993366"/>
                </a:solidFill>
                <a:latin typeface="Cambria" panose="02040503050406030204" pitchFamily="18" charset="0"/>
              </a:rPr>
              <a:t>Деятельность фонда в период пандемии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35456"/>
            <a:ext cx="6480720" cy="622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8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3069" y="1820863"/>
            <a:ext cx="8025303" cy="11168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7079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Благотворительный</a:t>
            </a:r>
            <a:r>
              <a:rPr sz="1800" spc="8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фонд</a:t>
            </a:r>
            <a:r>
              <a:rPr sz="1800" spc="-18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был</a:t>
            </a:r>
            <a:r>
              <a:rPr sz="1800" spc="1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создан</a:t>
            </a:r>
            <a:r>
              <a:rPr sz="1800" spc="-2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23 </a:t>
            </a:r>
            <a:r>
              <a:rPr sz="1800" spc="-1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июля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2015 </a:t>
            </a:r>
            <a:r>
              <a:rPr sz="1800" spc="-3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года</a:t>
            </a:r>
          </a:p>
          <a:p>
            <a:pPr marL="1600860" marR="0">
              <a:lnSpc>
                <a:spcPts val="2013"/>
              </a:lnSpc>
              <a:spcBef>
                <a:spcPts val="196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экспертом</a:t>
            </a:r>
            <a:r>
              <a:rPr sz="1800" spc="-3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по семье,</a:t>
            </a:r>
            <a:r>
              <a:rPr sz="1800" spc="-4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1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материнству</a:t>
            </a:r>
            <a:r>
              <a:rPr sz="1800" spc="2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и </a:t>
            </a:r>
            <a:r>
              <a:rPr sz="1800" spc="-4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детству,</a:t>
            </a:r>
          </a:p>
          <a:p>
            <a:pPr marL="0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членом Общественного</a:t>
            </a:r>
            <a:r>
              <a:rPr sz="1800" spc="39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1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совета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Департамента здравоохранения</a:t>
            </a:r>
            <a:r>
              <a:rPr sz="1800" spc="4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22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г.</a:t>
            </a:r>
            <a:r>
              <a:rPr sz="1800" spc="23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Москвы</a:t>
            </a:r>
          </a:p>
          <a:p>
            <a:pPr marL="2192172" marR="0">
              <a:lnSpc>
                <a:spcPts val="2013"/>
              </a:lnSpc>
              <a:spcBef>
                <a:spcPts val="196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и членом</a:t>
            </a:r>
            <a:r>
              <a:rPr sz="1800" spc="-1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Общественного</a:t>
            </a:r>
            <a:r>
              <a:rPr sz="1800" spc="1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1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совета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9461" y="2918778"/>
            <a:ext cx="623817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Уполномоченного</a:t>
            </a:r>
            <a:r>
              <a:rPr sz="1800" spc="4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по</a:t>
            </a:r>
            <a:r>
              <a:rPr sz="1800" spc="-2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правам</a:t>
            </a:r>
            <a:r>
              <a:rPr sz="1800" spc="-3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ребёнка</a:t>
            </a:r>
            <a:r>
              <a:rPr sz="1800" spc="-4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при</a:t>
            </a:r>
            <a:r>
              <a:rPr sz="1800" spc="-2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президенте</a:t>
            </a:r>
            <a:r>
              <a:rPr sz="1800" spc="5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2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РФ</a:t>
            </a:r>
          </a:p>
          <a:p>
            <a:pPr marL="2125091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Саниям</a:t>
            </a:r>
            <a:r>
              <a:rPr sz="1800" b="1" spc="14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Коваль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IBITST+Arial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94765" y="3741992"/>
            <a:ext cx="6705486" cy="111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9915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На протяжении</a:t>
            </a:r>
            <a:r>
              <a:rPr sz="1800" spc="-3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многих</a:t>
            </a:r>
            <a:r>
              <a:rPr sz="1800" spc="1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3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лет</a:t>
            </a:r>
          </a:p>
          <a:p>
            <a:pPr marL="109727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она занимается</a:t>
            </a:r>
            <a:r>
              <a:rPr sz="1800" spc="1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организацией</a:t>
            </a:r>
            <a:r>
              <a:rPr sz="1800" spc="-1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детской развивающей среды</a:t>
            </a:r>
          </a:p>
          <a:p>
            <a:pPr marL="0" marR="0">
              <a:lnSpc>
                <a:spcPts val="2010"/>
              </a:lnSpc>
              <a:spcBef>
                <a:spcPts val="102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и </a:t>
            </a:r>
            <a:r>
              <a:rPr sz="1800" spc="-1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является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1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руководителем</a:t>
            </a:r>
            <a:r>
              <a:rPr sz="1800" spc="-2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1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детских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центров</a:t>
            </a:r>
            <a:r>
              <a:rPr sz="1800" spc="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раннего</a:t>
            </a:r>
            <a:r>
              <a:rPr sz="1800" spc="9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развития</a:t>
            </a:r>
          </a:p>
          <a:p>
            <a:pPr marL="2487803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«Санни Лэнд».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9061" y="5209838"/>
            <a:ext cx="8164483" cy="1478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36138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2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Задача</a:t>
            </a:r>
            <a:r>
              <a:rPr sz="24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400" b="1" spc="-20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фонда</a:t>
            </a:r>
          </a:p>
          <a:p>
            <a:pPr marL="109728" marR="0">
              <a:lnSpc>
                <a:spcPts val="2013"/>
              </a:lnSpc>
              <a:spcBef>
                <a:spcPts val="163"/>
              </a:spcBef>
              <a:spcAft>
                <a:spcPts val="0"/>
              </a:spcAft>
            </a:pPr>
            <a:r>
              <a:rPr sz="1800" b="1" i="1" dirty="0">
                <a:solidFill>
                  <a:srgbClr val="13139D"/>
                </a:solidFill>
                <a:latin typeface="Cambria" panose="02040503050406030204" pitchFamily="18" charset="0"/>
                <a:cs typeface="EBTIEC+Arial Bold Italic"/>
              </a:rPr>
              <a:t>–</a:t>
            </a:r>
            <a:r>
              <a:rPr sz="1800" b="1" i="1" spc="11" dirty="0">
                <a:solidFill>
                  <a:srgbClr val="13139D"/>
                </a:solidFill>
                <a:latin typeface="Cambria" panose="02040503050406030204" pitchFamily="18" charset="0"/>
                <a:cs typeface="EBTIEC+Arial Bold Italic"/>
              </a:rPr>
              <a:t> </a:t>
            </a:r>
            <a:r>
              <a:rPr sz="1800" spc="-1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сделать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всё</a:t>
            </a:r>
            <a:r>
              <a:rPr sz="1800" spc="-1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возможное,</a:t>
            </a:r>
            <a:r>
              <a:rPr sz="1800" spc="1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чтобы</a:t>
            </a:r>
            <a:r>
              <a:rPr sz="1800" spc="1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помощь</a:t>
            </a:r>
            <a:r>
              <a:rPr sz="1800" spc="-4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недоношенным</a:t>
            </a:r>
            <a:r>
              <a:rPr sz="1800" spc="4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spc="-1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детям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в России</a:t>
            </a:r>
          </a:p>
          <a:p>
            <a:pPr marL="2219604" marR="0">
              <a:lnSpc>
                <a:spcPts val="2010"/>
              </a:lnSpc>
              <a:spcBef>
                <a:spcPts val="100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стала</a:t>
            </a:r>
            <a:r>
              <a:rPr sz="1800" spc="-1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системной</a:t>
            </a:r>
            <a:r>
              <a:rPr sz="1800" spc="-4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и</a:t>
            </a:r>
            <a:r>
              <a:rPr sz="1800" spc="2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эффективной.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Фонд</a:t>
            </a:r>
            <a:r>
              <a:rPr sz="1800" spc="12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пропагандирует здоровый образ</a:t>
            </a:r>
            <a:r>
              <a:rPr sz="1800" spc="-27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жизни, сохранение</a:t>
            </a:r>
            <a:r>
              <a:rPr sz="1800" spc="13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репродуктивного</a:t>
            </a:r>
          </a:p>
          <a:p>
            <a:pPr marL="603504" marR="0">
              <a:lnSpc>
                <a:spcPts val="2010"/>
              </a:lnSpc>
              <a:spcBef>
                <a:spcPts val="101"/>
              </a:spcBef>
              <a:spcAft>
                <a:spcPts val="0"/>
              </a:spcAft>
            </a:pP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здоровья мамы,</a:t>
            </a:r>
            <a:r>
              <a:rPr sz="1800" spc="-21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поддерживает</a:t>
            </a:r>
            <a:r>
              <a:rPr sz="1800" spc="-44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семейные</a:t>
            </a:r>
            <a:r>
              <a:rPr sz="1800" spc="-16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ценности и</a:t>
            </a:r>
            <a:r>
              <a:rPr sz="1800" spc="-15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LHJIFH+Arial"/>
              </a:rPr>
              <a:t>традиции</a:t>
            </a:r>
            <a:r>
              <a:rPr sz="1800" dirty="0">
                <a:solidFill>
                  <a:srgbClr val="13139D"/>
                </a:solidFill>
                <a:latin typeface="Cambria" panose="02040503050406030204" pitchFamily="18" charset="0"/>
                <a:cs typeface="IBITST+Arial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2031325"/>
          </a:xfrm>
          <a:noFill/>
        </p:spPr>
        <p:txBody>
          <a:bodyPr/>
          <a:lstStyle/>
          <a:p>
            <a:pPr algn="ctr"/>
            <a:r>
              <a:rPr lang="ru-RU" sz="2200" b="1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 12 мая по 1 июня 2020 года в рамках Ежегодного фестиваля на Манежной площади, провели первый  Инклюзивный онлайн фестиваль детского рисунка «Глазами детскими на мир»!</a:t>
            </a:r>
            <a:br>
              <a:rPr lang="ru-RU" sz="2200" b="1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680 детей стали участниками  со всех </a:t>
            </a:r>
            <a:br>
              <a:rPr lang="ru-RU" sz="2200" b="1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уголков России!</a:t>
            </a:r>
            <a:br>
              <a:rPr lang="ru-RU" sz="2200" b="1" dirty="0">
                <a:solidFill>
                  <a:srgbClr val="993366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endParaRPr lang="ru-RU" sz="2200" b="1" dirty="0">
              <a:solidFill>
                <a:srgbClr val="993366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828600" y="0"/>
            <a:ext cx="828600" cy="3063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53" y="1988840"/>
            <a:ext cx="2679183" cy="4392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2818869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708920"/>
            <a:ext cx="3024336" cy="30369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660026"/>
            <a:ext cx="936104" cy="8549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660026"/>
            <a:ext cx="1152128" cy="94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69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2523768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Инициаторы Всероссийской социальной Акции «Дети говорят» </a:t>
            </a:r>
            <a:br>
              <a:rPr lang="ru-RU" b="1" i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более  15 млн информационным охватом!</a:t>
            </a:r>
            <a:br>
              <a:rPr lang="ru-RU" b="1" i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июня  2020 года в День защиты детей в Метрополитене  городов Москва, Нижний Новгород, Казань, Самара, Екатеринбург, Новосибирск, Волгоград, Ижевск и аэропортах города Симферополь, Сочи, Краснодар, Владивосток, Камчатка, Красноярск, Анапа  звучали  голоса детей, рассуждающих о вечных семейных ценностях!</a:t>
            </a:r>
            <a:br>
              <a:rPr lang="ru-RU" i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2000" i="1" dirty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6" y="2266100"/>
            <a:ext cx="3747607" cy="32511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2162700"/>
            <a:ext cx="3600401" cy="3066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19" y="4149080"/>
            <a:ext cx="2971820" cy="256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51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338203" y="100210"/>
          <a:ext cx="3720230" cy="146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21" y="2430049"/>
            <a:ext cx="8617906" cy="4296428"/>
          </a:xfrm>
        </p:spPr>
        <p:txBody>
          <a:bodyPr>
            <a:normAutofit/>
          </a:bodyPr>
          <a:lstStyle/>
          <a:p>
            <a:endParaRPr lang="ru-RU" sz="1400" b="1" dirty="0">
              <a:solidFill>
                <a:srgbClr val="5A3853"/>
              </a:solidFill>
              <a:latin typeface="Georgia" panose="02040502050405020303" pitchFamily="18" charset="0"/>
            </a:endParaRPr>
          </a:p>
          <a:p>
            <a:endParaRPr lang="ru-RU" sz="1400" b="1" dirty="0">
              <a:solidFill>
                <a:srgbClr val="5A3853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521" y="100209"/>
            <a:ext cx="8830850" cy="1013119"/>
          </a:xfrm>
          <a:solidFill>
            <a:srgbClr val="7030A0"/>
          </a:solidFill>
          <a:ln>
            <a:solidFill>
              <a:srgbClr val="D6BFEB"/>
            </a:solidFill>
            <a:round/>
          </a:ln>
        </p:spPr>
        <p:txBody>
          <a:bodyPr>
            <a:noAutofit/>
          </a:bodyPr>
          <a:lstStyle/>
          <a:p>
            <a:pPr marL="0" lvl="0" indent="0" algn="r">
              <a:buNone/>
            </a:pP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                                                                 </a:t>
            </a:r>
          </a:p>
          <a:p>
            <a:pPr marL="0" lvl="0" indent="0" algn="ctr">
              <a:buNone/>
            </a:pPr>
            <a:r>
              <a:rPr lang="ru-RU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Эксперты фонда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12731" y="2004164"/>
            <a:ext cx="9131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</a:rPr>
              <a:t> </a:t>
            </a:r>
          </a:p>
          <a:p>
            <a:endParaRPr lang="ru-RU" sz="1400" dirty="0">
              <a:solidFill>
                <a:srgbClr val="4B2F45"/>
              </a:solidFill>
              <a:latin typeface="Georgia" panose="02040502050405020303" pitchFamily="18" charset="0"/>
              <a:ea typeface="MS PGothic" panose="020B0600070205080204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64" y="1315233"/>
            <a:ext cx="1460392" cy="15156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64" y="4620877"/>
            <a:ext cx="1516018" cy="16170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97" y="4692189"/>
            <a:ext cx="1433137" cy="14905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392" y="1336775"/>
            <a:ext cx="1439403" cy="14938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72" y="2991069"/>
            <a:ext cx="1398020" cy="14384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74" y="2951365"/>
            <a:ext cx="1424979" cy="15166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40" y="2980177"/>
            <a:ext cx="1497313" cy="14973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392" y="3069342"/>
            <a:ext cx="1404596" cy="14720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" y="4620877"/>
            <a:ext cx="1566863" cy="163321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95" y="1276368"/>
            <a:ext cx="1494601" cy="15545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17" y="4745617"/>
            <a:ext cx="1560488" cy="15084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73" y="1315233"/>
            <a:ext cx="1486504" cy="1554514"/>
          </a:xfrm>
          <a:prstGeom prst="rect">
            <a:avLst/>
          </a:prstGeom>
        </p:spPr>
      </p:pic>
      <p:sp>
        <p:nvSpPr>
          <p:cNvPr id="3" name="Прямоугольник 2">
            <a:hlinkClick r:id="rId19"/>
          </p:cNvPr>
          <p:cNvSpPr/>
          <p:nvPr/>
        </p:nvSpPr>
        <p:spPr>
          <a:xfrm rot="10800000" flipV="1">
            <a:off x="450936" y="6370551"/>
            <a:ext cx="8567801" cy="369332"/>
          </a:xfrm>
          <a:prstGeom prst="rect">
            <a:avLst/>
          </a:prstGeom>
          <a:ln>
            <a:solidFill>
              <a:srgbClr val="9933FF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hlinkClick r:id="rId20"/>
              </a:rPr>
              <a:t>https://www.sunlightfond.ru/fondpomoschinedonoshennimdetyam/ekspertnyj-sovet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724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338203" y="100210"/>
          <a:ext cx="3720230" cy="146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260" y="1"/>
            <a:ext cx="8956111" cy="1064712"/>
          </a:xfrm>
          <a:solidFill>
            <a:srgbClr val="7030A0"/>
          </a:solidFill>
          <a:ln>
            <a:solidFill>
              <a:srgbClr val="D6BFEB"/>
            </a:solidFill>
            <a:round/>
          </a:ln>
        </p:spPr>
        <p:txBody>
          <a:bodyPr>
            <a:noAutofit/>
          </a:bodyPr>
          <a:lstStyle/>
          <a:p>
            <a:pPr marL="0" lvl="0" indent="0" algn="r">
              <a:buNone/>
            </a:pP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                                                                 </a:t>
            </a:r>
          </a:p>
          <a:p>
            <a:pPr marL="0" lvl="0" indent="0" algn="ctr">
              <a:buNone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Попечители  фонда                   </a:t>
            </a:r>
            <a:endParaRPr lang="ru-RU" sz="24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0816" y="1963455"/>
            <a:ext cx="143217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>
              <a:solidFill>
                <a:srgbClr val="4B2F45"/>
              </a:solidFill>
              <a:latin typeface="Georgia" panose="02040502050405020303" pitchFamily="18" charset="0"/>
            </a:endParaRPr>
          </a:p>
          <a:p>
            <a:r>
              <a:rPr lang="ru-RU" sz="1400" dirty="0">
                <a:solidFill>
                  <a:srgbClr val="4B2F45"/>
                </a:solidFill>
                <a:latin typeface="Georgia" panose="02040502050405020303" pitchFamily="18" charset="0"/>
              </a:rPr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807" y="2719841"/>
            <a:ext cx="1128835" cy="12000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32" y="2990187"/>
            <a:ext cx="1092503" cy="11891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80" y="1347649"/>
            <a:ext cx="1254902" cy="13137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94" y="2866364"/>
            <a:ext cx="1102190" cy="11717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94" y="1408582"/>
            <a:ext cx="1128838" cy="12528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3" y="1285490"/>
            <a:ext cx="1180763" cy="13575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41" y="1093013"/>
            <a:ext cx="1165677" cy="1273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10" y="1119222"/>
            <a:ext cx="1128258" cy="12266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72" y="3054059"/>
            <a:ext cx="1118717" cy="11711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54" y="3109133"/>
            <a:ext cx="1083670" cy="11916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70" y="2770820"/>
            <a:ext cx="1073164" cy="118146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822993" y="4205355"/>
            <a:ext cx="3644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A218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Ирина </a:t>
            </a:r>
            <a:r>
              <a:rPr lang="ru-RU" sz="1200" b="1" dirty="0" err="1">
                <a:solidFill>
                  <a:srgbClr val="A218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Ортман</a:t>
            </a:r>
            <a:endParaRPr lang="ru-RU" sz="1200" dirty="0">
              <a:solidFill>
                <a:srgbClr val="A2187B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6044" y="2455898"/>
            <a:ext cx="24592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err="1">
                <a:solidFill>
                  <a:srgbClr val="A2187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Назолин</a:t>
            </a:r>
            <a:r>
              <a:rPr lang="ru-RU" sz="1200" b="1" dirty="0">
                <a:solidFill>
                  <a:srgbClr val="A2187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Дмитрий </a:t>
            </a:r>
            <a:endParaRPr lang="ru-RU" sz="1200" dirty="0">
              <a:solidFill>
                <a:srgbClr val="A2187B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22254" y="2303301"/>
            <a:ext cx="42471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A2187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Анастасия Мыскина</a:t>
            </a:r>
            <a:endParaRPr lang="ru-RU" sz="1200" dirty="0">
              <a:solidFill>
                <a:srgbClr val="A2187B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72411" y="2578617"/>
            <a:ext cx="34920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A2187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Софья Погосян</a:t>
            </a:r>
            <a:endParaRPr lang="ru-RU" sz="1200" dirty="0">
              <a:solidFill>
                <a:srgbClr val="A2187B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48137" y="2401462"/>
            <a:ext cx="40150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rgbClr val="A218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Гадаева</a:t>
            </a:r>
            <a:r>
              <a:rPr lang="ru-RU" sz="1200" b="1" dirty="0">
                <a:solidFill>
                  <a:srgbClr val="A218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Ирина</a:t>
            </a:r>
            <a:endParaRPr lang="ru-RU" sz="1200" dirty="0">
              <a:solidFill>
                <a:srgbClr val="A2187B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0800000" flipV="1">
            <a:off x="6190807" y="3949674"/>
            <a:ext cx="24351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A218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Елена Захарова</a:t>
            </a:r>
            <a:endParaRPr lang="ru-RU" sz="1200" dirty="0">
              <a:solidFill>
                <a:srgbClr val="A2187B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0800000" flipH="1" flipV="1">
            <a:off x="6535439" y="2461665"/>
            <a:ext cx="3923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A2187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Эвелина </a:t>
            </a:r>
            <a:r>
              <a:rPr lang="ru-RU" sz="1200" b="1" dirty="0" err="1">
                <a:solidFill>
                  <a:srgbClr val="A2187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Бледанс</a:t>
            </a:r>
            <a:endParaRPr lang="ru-RU" sz="1200" dirty="0">
              <a:solidFill>
                <a:srgbClr val="A2187B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0800000" flipV="1">
            <a:off x="1123895" y="3899983"/>
            <a:ext cx="44333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A218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Анна </a:t>
            </a:r>
            <a:r>
              <a:rPr lang="ru-RU" sz="1200" b="1" dirty="0" err="1">
                <a:solidFill>
                  <a:srgbClr val="A218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Видуецкая</a:t>
            </a:r>
            <a:endParaRPr lang="ru-RU" sz="1200" dirty="0">
              <a:solidFill>
                <a:srgbClr val="A2187B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31117" y="4244314"/>
            <a:ext cx="18880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A218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Алиса Лобанова</a:t>
            </a:r>
            <a:endParaRPr lang="ru-RU" sz="1200" dirty="0">
              <a:solidFill>
                <a:srgbClr val="A2187B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0800000" flipV="1">
            <a:off x="7472511" y="4171583"/>
            <a:ext cx="25713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A2187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Анастасия </a:t>
            </a:r>
            <a:r>
              <a:rPr lang="ru-RU" sz="1200" b="1" dirty="0" err="1">
                <a:solidFill>
                  <a:srgbClr val="A2187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Гурарий</a:t>
            </a:r>
            <a:endParaRPr lang="ru-RU" sz="1200" dirty="0">
              <a:solidFill>
                <a:srgbClr val="A2187B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63" y="4394940"/>
            <a:ext cx="1163295" cy="12477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71" y="4806094"/>
            <a:ext cx="1163265" cy="13091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92" y="4496752"/>
            <a:ext cx="1194285" cy="131783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23" y="4479455"/>
            <a:ext cx="1175899" cy="129605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25" y="4781879"/>
            <a:ext cx="1141631" cy="1224543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 rot="10800000" flipH="1" flipV="1">
            <a:off x="4719082" y="5824936"/>
            <a:ext cx="30949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A218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Жанна </a:t>
            </a:r>
            <a:r>
              <a:rPr lang="ru-RU" sz="1200" b="1" dirty="0" err="1">
                <a:solidFill>
                  <a:srgbClr val="A218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Эппле</a:t>
            </a:r>
            <a:endParaRPr lang="ru-RU" sz="1200" dirty="0">
              <a:solidFill>
                <a:srgbClr val="A2187B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10800000" flipV="1">
            <a:off x="3011822" y="5988591"/>
            <a:ext cx="4060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A218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Наталья Мамонтова</a:t>
            </a:r>
            <a:endParaRPr lang="ru-RU" sz="1200" dirty="0">
              <a:solidFill>
                <a:srgbClr val="A2187B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10800000" flipH="1" flipV="1">
            <a:off x="6084995" y="5998444"/>
            <a:ext cx="24315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rgbClr val="A218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Зубань</a:t>
            </a:r>
            <a:r>
              <a:rPr lang="ru-RU" sz="1200" b="1" dirty="0">
                <a:solidFill>
                  <a:srgbClr val="A218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Юлия</a:t>
            </a:r>
            <a:endParaRPr lang="ru-RU" sz="1200" dirty="0">
              <a:solidFill>
                <a:srgbClr val="A2187B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10800000" flipH="1" flipV="1">
            <a:off x="7462606" y="5773224"/>
            <a:ext cx="19404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A2187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Юрков Алексей</a:t>
            </a:r>
            <a:endParaRPr lang="ru-RU" sz="1200" dirty="0">
              <a:solidFill>
                <a:srgbClr val="A2187B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0800000" flipV="1">
            <a:off x="1562983" y="5843482"/>
            <a:ext cx="7882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A2187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Сумароков Владимир</a:t>
            </a:r>
            <a:endParaRPr lang="ru-RU" sz="1200" dirty="0">
              <a:solidFill>
                <a:srgbClr val="A2187B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328" y="1197559"/>
            <a:ext cx="1128837" cy="1252814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7885136" y="2425240"/>
            <a:ext cx="15605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A2187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Юлия Ким</a:t>
            </a:r>
            <a:endParaRPr lang="ru-RU" sz="1200" dirty="0">
              <a:solidFill>
                <a:srgbClr val="A2187B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0" y="3124508"/>
            <a:ext cx="1011444" cy="1185575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 rot="10800000" flipV="1">
            <a:off x="3547863" y="4026979"/>
            <a:ext cx="21589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A2187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Мария </a:t>
            </a:r>
            <a:r>
              <a:rPr lang="ru-RU" sz="1200" b="1" dirty="0" err="1">
                <a:solidFill>
                  <a:srgbClr val="A2187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Гуфранова</a:t>
            </a:r>
            <a:r>
              <a:rPr lang="ru-RU" sz="1200" b="1" dirty="0">
                <a:solidFill>
                  <a:srgbClr val="A2187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200" dirty="0">
              <a:solidFill>
                <a:srgbClr val="A2187B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10800000" flipV="1">
            <a:off x="-169817" y="4183856"/>
            <a:ext cx="6946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A2187B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 Мирошниченко Евгения</a:t>
            </a:r>
            <a:endParaRPr lang="ru-RU" sz="1200" dirty="0">
              <a:solidFill>
                <a:srgbClr val="A2187B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267393" y="6393080"/>
            <a:ext cx="8813976" cy="369332"/>
          </a:xfrm>
          <a:prstGeom prst="rect">
            <a:avLst/>
          </a:prstGeom>
          <a:ln>
            <a:solidFill>
              <a:srgbClr val="A2187B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hlinkClick r:id="rId26"/>
              </a:rPr>
              <a:t>https://www.sunlightfond.ru/fondpomoschinedonoshennimdetyam/popechiteli-fonda/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16" y="4624894"/>
            <a:ext cx="1219840" cy="145654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 rot="10800000" flipV="1">
            <a:off x="125260" y="5985653"/>
            <a:ext cx="39939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100" b="1" dirty="0">
                <a:solidFill>
                  <a:srgbClr val="A2187B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Яна </a:t>
            </a:r>
            <a:r>
              <a:rPr lang="ru-RU" sz="1100" b="1" dirty="0" err="1">
                <a:solidFill>
                  <a:srgbClr val="A2187B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Лапутина</a:t>
            </a:r>
            <a:endParaRPr lang="ru-RU" sz="1100" b="1" dirty="0">
              <a:solidFill>
                <a:srgbClr val="A2187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07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619" y="702945"/>
            <a:ext cx="3829834" cy="1011555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Мы в социальных сетях!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839495"/>
            <a:ext cx="4990588" cy="4674038"/>
          </a:xfrm>
        </p:spPr>
        <p:txBody>
          <a:bodyPr>
            <a:normAutofit/>
          </a:bodyPr>
          <a:lstStyle/>
          <a:p>
            <a:pPr algn="ctr"/>
            <a:endParaRPr lang="ru-RU" sz="1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950" b="1" dirty="0">
                <a:solidFill>
                  <a:srgbClr val="002060"/>
                </a:solidFill>
                <a:latin typeface="Georgia" panose="02040502050405020303" pitchFamily="18" charset="0"/>
              </a:rPr>
              <a:t>Подписывайтесь на наши</a:t>
            </a:r>
          </a:p>
          <a:p>
            <a:pPr algn="ctr"/>
            <a:r>
              <a:rPr lang="ru-RU" sz="1950" b="1" dirty="0">
                <a:solidFill>
                  <a:srgbClr val="002060"/>
                </a:solidFill>
                <a:latin typeface="Georgia" panose="02040502050405020303" pitchFamily="18" charset="0"/>
              </a:rPr>
              <a:t> социальные сети, </a:t>
            </a:r>
          </a:p>
          <a:p>
            <a:pPr algn="ctr"/>
            <a:r>
              <a:rPr lang="ru-RU" sz="1950" b="1" dirty="0">
                <a:solidFill>
                  <a:srgbClr val="002060"/>
                </a:solidFill>
                <a:latin typeface="Georgia" panose="02040502050405020303" pitchFamily="18" charset="0"/>
              </a:rPr>
              <a:t>делитесь с друзьями </a:t>
            </a:r>
          </a:p>
          <a:p>
            <a:pPr algn="ctr"/>
            <a:r>
              <a:rPr lang="ru-RU" sz="1950" b="1" dirty="0">
                <a:solidFill>
                  <a:srgbClr val="002060"/>
                </a:solidFill>
                <a:latin typeface="Georgia" panose="02040502050405020303" pitchFamily="18" charset="0"/>
              </a:rPr>
              <a:t>и </a:t>
            </a:r>
          </a:p>
          <a:p>
            <a:pPr algn="ctr"/>
            <a:r>
              <a:rPr lang="ru-RU" sz="1950" b="1" dirty="0">
                <a:solidFill>
                  <a:srgbClr val="002060"/>
                </a:solidFill>
                <a:latin typeface="Georgia" panose="02040502050405020303" pitchFamily="18" charset="0"/>
              </a:rPr>
              <a:t>будьте с нами в добрых делах !</a:t>
            </a:r>
          </a:p>
          <a:p>
            <a:pPr algn="ctr"/>
            <a:endParaRPr lang="ru-RU" sz="195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ru-RU" sz="195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195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15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С уважением,</a:t>
            </a:r>
          </a:p>
          <a:p>
            <a:pPr algn="ctr"/>
            <a:r>
              <a:rPr lang="ru-RU" sz="1500" b="1" i="1" dirty="0">
                <a:solidFill>
                  <a:srgbClr val="002060"/>
                </a:solidFill>
                <a:latin typeface="Georgia" panose="02040502050405020303" pitchFamily="18" charset="0"/>
              </a:rPr>
              <a:t> Благотворительный фонд помощи детям, рожденным на раннем сроке «Подари солнечный свет»</a:t>
            </a:r>
          </a:p>
        </p:txBody>
      </p:sp>
      <p:pic>
        <p:nvPicPr>
          <p:cNvPr id="3" name="Рисунок 2" descr="Facebook logo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61" y="4444142"/>
            <a:ext cx="1109028" cy="994410"/>
          </a:xfrm>
          <a:prstGeom prst="rect">
            <a:avLst/>
          </a:prstGeom>
        </p:spPr>
      </p:pic>
      <p:pic>
        <p:nvPicPr>
          <p:cNvPr id="6" name="Рисунок 5" descr="Odnoklassniki logo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315" y="1470626"/>
            <a:ext cx="964802" cy="891539"/>
          </a:xfrm>
          <a:prstGeom prst="rect">
            <a:avLst/>
          </a:prstGeom>
        </p:spPr>
      </p:pic>
      <p:pic>
        <p:nvPicPr>
          <p:cNvPr id="7" name="Рисунок 6" descr="File:Instagram logo 2016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885" y="2962086"/>
            <a:ext cx="810180" cy="777240"/>
          </a:xfrm>
          <a:prstGeom prst="rect">
            <a:avLst/>
          </a:prstGeom>
        </p:spPr>
      </p:pic>
      <p:pic>
        <p:nvPicPr>
          <p:cNvPr id="8" name="Рисунок 7" descr="File:Youtube(amin).pn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740" y="-151699"/>
            <a:ext cx="1113952" cy="14973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4769363" y="3087082"/>
            <a:ext cx="4481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https://www.instagram.com/podari_svet/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68453" y="1839495"/>
            <a:ext cx="4532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https://ok.ru/group/53022418731174?st._aid=ExternalGroupWidget_OpenGroup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5098092" y="4572014"/>
            <a:ext cx="4450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https://www.facebook.com/solncepodari/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69364" y="639236"/>
            <a:ext cx="4481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https://www.youtube.com/channel/UC6OCl4bky1sfCBJpG87I-Bw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317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38827" y="3713871"/>
          <a:ext cx="7858059" cy="2674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 descr="NUESTRA VENTANA MAGICA AL MUND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29" y="4739457"/>
            <a:ext cx="474345" cy="445770"/>
          </a:xfrm>
          <a:prstGeom prst="rect">
            <a:avLst/>
          </a:prstGeom>
        </p:spPr>
      </p:pic>
      <p:pic>
        <p:nvPicPr>
          <p:cNvPr id="3" name="Рисунок 2" descr="File:&lt;strong&gt;Phone&lt;/strong&gt; Shiny &lt;strong&gt;Icon&lt;/strong&gt;.svg - Wikimedia Common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29" y="4083874"/>
            <a:ext cx="514350" cy="46863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8" y="309489"/>
            <a:ext cx="7379758" cy="240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9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2448" y="5145191"/>
            <a:ext cx="6926651" cy="719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5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13139D"/>
                </a:solidFill>
                <a:latin typeface="KRBHFM+Arial Bold"/>
                <a:cs typeface="KRBHFM+Arial Bold"/>
              </a:rPr>
              <a:t>Спасибо</a:t>
            </a:r>
            <a:r>
              <a:rPr sz="4800" b="1" spc="34" dirty="0">
                <a:solidFill>
                  <a:srgbClr val="13139D"/>
                </a:solidFill>
                <a:latin typeface="KRBHFM+Arial Bold"/>
                <a:cs typeface="KRBHFM+Arial Bold"/>
              </a:rPr>
              <a:t> </a:t>
            </a:r>
            <a:r>
              <a:rPr sz="4800" b="1" spc="-81" dirty="0">
                <a:solidFill>
                  <a:srgbClr val="13139D"/>
                </a:solidFill>
                <a:latin typeface="KRBHFM+Arial Bold"/>
                <a:cs typeface="KRBHFM+Arial Bold"/>
              </a:rPr>
              <a:t>за</a:t>
            </a:r>
            <a:r>
              <a:rPr sz="4800" b="1" spc="122" dirty="0">
                <a:solidFill>
                  <a:srgbClr val="13139D"/>
                </a:solidFill>
                <a:latin typeface="KRBHFM+Arial Bold"/>
                <a:cs typeface="KRBHFM+Arial Bold"/>
              </a:rPr>
              <a:t> </a:t>
            </a:r>
            <a:r>
              <a:rPr sz="4800" b="1" dirty="0">
                <a:solidFill>
                  <a:srgbClr val="13139D"/>
                </a:solidFill>
                <a:latin typeface="KRBHFM+Arial Bold"/>
                <a:cs typeface="KRBHFM+Arial Bold"/>
              </a:rPr>
              <a:t>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44826" y="680506"/>
            <a:ext cx="2066890" cy="998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9663" marR="0">
              <a:lnSpc>
                <a:spcPts val="1796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«Мой</a:t>
            </a:r>
            <a:r>
              <a:rPr sz="1600" i="1" spc="-19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малыш</a:t>
            </a:r>
          </a:p>
          <a:p>
            <a:pPr marL="655319" marR="0">
              <a:lnSpc>
                <a:spcPts val="1796"/>
              </a:lnSpc>
              <a:spcBef>
                <a:spcPts val="123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увидел</a:t>
            </a:r>
          </a:p>
          <a:p>
            <a:pPr marL="204216" marR="0">
              <a:lnSpc>
                <a:spcPts val="1799"/>
              </a:lnSpc>
              <a:spcBef>
                <a:spcPts val="121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солнечный</a:t>
            </a:r>
            <a:r>
              <a:rPr sz="1600" i="1" spc="-49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spc="-10" dirty="0">
                <a:solidFill>
                  <a:srgbClr val="13139D"/>
                </a:solidFill>
                <a:latin typeface="AOCLFV+Arial Italic"/>
                <a:cs typeface="AOCLFV+Arial Italic"/>
              </a:rPr>
              <a:t>свет</a:t>
            </a:r>
          </a:p>
          <a:p>
            <a:pPr marL="0" marR="0">
              <a:lnSpc>
                <a:spcPts val="1796"/>
              </a:lnSpc>
              <a:spcBef>
                <a:spcPts val="175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чуть</a:t>
            </a:r>
            <a:r>
              <a:rPr sz="1600" i="1" spc="-18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раньше</a:t>
            </a:r>
            <a:r>
              <a:rPr sz="1600" i="1" spc="-41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срока.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97810" y="1899684"/>
            <a:ext cx="1610665" cy="1974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0" marR="0">
              <a:lnSpc>
                <a:spcPts val="1799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Вспоминаю,</a:t>
            </a:r>
          </a:p>
          <a:p>
            <a:pPr marL="21335" marR="0">
              <a:lnSpc>
                <a:spcPts val="1796"/>
              </a:lnSpc>
              <a:spcBef>
                <a:spcPts val="125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как</a:t>
            </a:r>
            <a:r>
              <a:rPr sz="1600" i="1" spc="-27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он</a:t>
            </a:r>
            <a:r>
              <a:rPr sz="1600" i="1" spc="-13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боролся</a:t>
            </a:r>
          </a:p>
          <a:p>
            <a:pPr marL="286511" marR="0">
              <a:lnSpc>
                <a:spcPts val="1796"/>
              </a:lnSpc>
              <a:spcBef>
                <a:spcPts val="123"/>
              </a:spcBef>
              <a:spcAft>
                <a:spcPts val="0"/>
              </a:spcAft>
            </a:pPr>
            <a:r>
              <a:rPr sz="1600" i="1" spc="-23" dirty="0">
                <a:solidFill>
                  <a:srgbClr val="13139D"/>
                </a:solidFill>
                <a:latin typeface="AOCLFV+Arial Italic"/>
                <a:cs typeface="AOCLFV+Arial Italic"/>
              </a:rPr>
              <a:t>за</a:t>
            </a:r>
            <a:r>
              <a:rPr sz="1600" i="1" spc="35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жизнь,</a:t>
            </a:r>
          </a:p>
          <a:p>
            <a:pPr marL="381000" marR="0">
              <a:lnSpc>
                <a:spcPts val="1799"/>
              </a:lnSpc>
              <a:spcBef>
                <a:spcPts val="171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и</a:t>
            </a:r>
            <a:r>
              <a:rPr sz="1600" i="1" spc="12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знаю,</a:t>
            </a:r>
          </a:p>
          <a:p>
            <a:pPr marL="259079" marR="0">
              <a:lnSpc>
                <a:spcPts val="1796"/>
              </a:lnSpc>
              <a:spcBef>
                <a:spcPts val="126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как</a:t>
            </a:r>
            <a:r>
              <a:rPr sz="1600" i="1" spc="-25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важно</a:t>
            </a:r>
          </a:p>
          <a:p>
            <a:pPr marL="85344" marR="0">
              <a:lnSpc>
                <a:spcPts val="1796"/>
              </a:lnSpc>
              <a:spcBef>
                <a:spcPts val="123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чувствовать</a:t>
            </a:r>
          </a:p>
          <a:p>
            <a:pPr marL="222504" marR="0">
              <a:lnSpc>
                <a:spcPts val="1799"/>
              </a:lnSpc>
              <a:spcBef>
                <a:spcPts val="121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поддержку</a:t>
            </a:r>
          </a:p>
          <a:p>
            <a:pPr marL="0" marR="0">
              <a:lnSpc>
                <a:spcPts val="1796"/>
              </a:lnSpc>
              <a:spcBef>
                <a:spcPts val="125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в</a:t>
            </a:r>
            <a:r>
              <a:rPr sz="1600" i="1" spc="16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такое</a:t>
            </a:r>
            <a:r>
              <a:rPr sz="1600" i="1" spc="16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время!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53970" y="4095133"/>
            <a:ext cx="2102694" cy="1242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0895" marR="0">
              <a:lnSpc>
                <a:spcPts val="1799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Цель фонда</a:t>
            </a:r>
            <a:r>
              <a:rPr sz="1600" i="1" spc="-42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–</a:t>
            </a:r>
          </a:p>
          <a:p>
            <a:pPr marL="316991" marR="0">
              <a:lnSpc>
                <a:spcPts val="1796"/>
              </a:lnSpc>
              <a:spcBef>
                <a:spcPts val="126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сделать так,</a:t>
            </a:r>
          </a:p>
          <a:p>
            <a:pPr marL="0" marR="0">
              <a:lnSpc>
                <a:spcPts val="1796"/>
              </a:lnSpc>
              <a:spcBef>
                <a:spcPts val="123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чтобы</a:t>
            </a:r>
            <a:r>
              <a:rPr sz="1600" i="1" spc="13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каждая</a:t>
            </a:r>
            <a:r>
              <a:rPr sz="1600" i="1" spc="-32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мама</a:t>
            </a:r>
          </a:p>
          <a:p>
            <a:pPr marL="195072" marR="0">
              <a:lnSpc>
                <a:spcPts val="1796"/>
              </a:lnSpc>
              <a:spcBef>
                <a:spcPts val="175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в</a:t>
            </a:r>
            <a:r>
              <a:rPr sz="1600" i="1" spc="15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нашей</a:t>
            </a:r>
            <a:r>
              <a:rPr sz="1600" i="1" spc="-37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стране</a:t>
            </a:r>
          </a:p>
          <a:p>
            <a:pPr marL="609600" marR="0">
              <a:lnSpc>
                <a:spcPts val="1796"/>
              </a:lnSpc>
              <a:spcBef>
                <a:spcPts val="123"/>
              </a:spcBef>
              <a:spcAft>
                <a:spcPts val="0"/>
              </a:spcAft>
            </a:pP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верила</a:t>
            </a:r>
            <a:r>
              <a:rPr sz="1600" i="1" dirty="0">
                <a:solidFill>
                  <a:srgbClr val="13139D"/>
                </a:solidFill>
                <a:latin typeface="BFSSFN+Arial Italic"/>
                <a:cs typeface="BFSSFN+Arial Italic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88997" y="5314969"/>
            <a:ext cx="2431113" cy="510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99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-11" dirty="0">
                <a:solidFill>
                  <a:srgbClr val="13139D"/>
                </a:solidFill>
                <a:latin typeface="AOCLFV+Arial Italic"/>
                <a:cs typeface="AOCLFV+Arial Italic"/>
              </a:rPr>
              <a:t>что</a:t>
            </a:r>
            <a:r>
              <a:rPr sz="1600" i="1" spc="25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недоношенность</a:t>
            </a:r>
            <a:r>
              <a:rPr sz="1600" i="1" spc="-92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–</a:t>
            </a:r>
          </a:p>
          <a:p>
            <a:pPr marL="256413" marR="0">
              <a:lnSpc>
                <a:spcPts val="1796"/>
              </a:lnSpc>
              <a:spcBef>
                <a:spcPts val="125"/>
              </a:spcBef>
              <a:spcAft>
                <a:spcPts val="0"/>
              </a:spcAft>
            </a:pPr>
            <a:r>
              <a:rPr sz="1600" i="1" spc="-15" dirty="0">
                <a:solidFill>
                  <a:srgbClr val="13139D"/>
                </a:solidFill>
                <a:latin typeface="AOCLFV+Arial Italic"/>
                <a:cs typeface="AOCLFV+Arial Italic"/>
              </a:rPr>
              <a:t>это</a:t>
            </a:r>
            <a:r>
              <a:rPr sz="1600" i="1" spc="48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не</a:t>
            </a:r>
            <a:r>
              <a:rPr sz="1600" i="1" spc="-12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6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приговор!»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8010" y="6051305"/>
            <a:ext cx="97002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Президент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8010" y="6234185"/>
            <a:ext cx="4193944" cy="391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Благотворительного</a:t>
            </a:r>
            <a:r>
              <a:rPr sz="1200" i="1" spc="-11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2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фонда</a:t>
            </a:r>
            <a:r>
              <a:rPr sz="1200" i="1" spc="-93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2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«Подари</a:t>
            </a:r>
            <a:r>
              <a:rPr sz="1200" i="1" spc="-89" dirty="0">
                <a:solidFill>
                  <a:srgbClr val="13139D"/>
                </a:solidFill>
                <a:latin typeface="AOCLFV+Arial Italic"/>
                <a:cs typeface="AOCLFV+Arial Italic"/>
              </a:rPr>
              <a:t> </a:t>
            </a:r>
            <a:r>
              <a:rPr sz="12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солнечный</a:t>
            </a:r>
            <a:r>
              <a:rPr sz="1200" i="1" spc="-10" dirty="0">
                <a:solidFill>
                  <a:srgbClr val="13139D"/>
                </a:solidFill>
                <a:latin typeface="AOCLFV+Arial Italic"/>
                <a:cs typeface="AOCLFV+Arial Italic"/>
              </a:rPr>
              <a:t> свет»</a:t>
            </a:r>
          </a:p>
          <a:p>
            <a:pPr marL="0" marR="0">
              <a:lnSpc>
                <a:spcPts val="1343"/>
              </a:lnSpc>
              <a:spcBef>
                <a:spcPts val="147"/>
              </a:spcBef>
              <a:spcAft>
                <a:spcPts val="0"/>
              </a:spcAft>
            </a:pPr>
            <a:r>
              <a:rPr sz="1200" i="1" dirty="0">
                <a:solidFill>
                  <a:srgbClr val="13139D"/>
                </a:solidFill>
                <a:latin typeface="AOCLFV+Arial Italic"/>
                <a:cs typeface="AOCLFV+Arial Italic"/>
              </a:rPr>
              <a:t>С.С. Коваль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35785" y="455464"/>
            <a:ext cx="411205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935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8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ФОНД</a:t>
            </a:r>
            <a:r>
              <a:rPr sz="1800" b="1" spc="81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— </a:t>
            </a:r>
            <a:r>
              <a:rPr sz="1800" b="1" spc="-26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ЭТО</a:t>
            </a:r>
            <a:r>
              <a:rPr sz="1800" b="1" spc="18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spc="-16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МОСТ</a:t>
            </a:r>
            <a:r>
              <a:rPr sz="1800" b="1" spc="22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ДОВЕРИЯ</a:t>
            </a:r>
          </a:p>
          <a:p>
            <a:pPr marL="0" marR="0">
              <a:lnSpc>
                <a:spcPts val="2010"/>
              </a:lnSpc>
              <a:spcBef>
                <a:spcPts val="150"/>
              </a:spcBef>
              <a:spcAft>
                <a:spcPts val="0"/>
              </a:spcAft>
            </a:pPr>
            <a:r>
              <a:rPr sz="1800" b="1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МЕЖДУ</a:t>
            </a:r>
            <a:r>
              <a:rPr sz="1800" b="1" spc="47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РОДИТЕЛЯМИ</a:t>
            </a:r>
            <a:r>
              <a:rPr sz="1800" b="1" spc="33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И</a:t>
            </a:r>
            <a:r>
              <a:rPr sz="1800" b="1" spc="19" dirty="0">
                <a:solidFill>
                  <a:srgbClr val="993366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spc="-5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ВРАЧАМИ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5404" y="1362244"/>
            <a:ext cx="5380014" cy="1117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7075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spc="-36" dirty="0">
                <a:solidFill>
                  <a:srgbClr val="A2187B"/>
                </a:solidFill>
                <a:latin typeface="Cambria" panose="02040503050406030204" pitchFamily="18" charset="0"/>
                <a:cs typeface="LHJIFH+Arial"/>
              </a:rPr>
              <a:t>Мы</a:t>
            </a:r>
            <a:r>
              <a:rPr sz="1800" spc="88" dirty="0">
                <a:solidFill>
                  <a:srgbClr val="A2187B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A2187B"/>
                </a:solidFill>
                <a:latin typeface="Cambria" panose="02040503050406030204" pitchFamily="18" charset="0"/>
                <a:cs typeface="LHJIFH+Arial"/>
              </a:rPr>
              <a:t>дружим</a:t>
            </a:r>
          </a:p>
          <a:p>
            <a:pPr marL="1441957" marR="0">
              <a:lnSpc>
                <a:spcPts val="2010"/>
              </a:lnSpc>
              <a:spcBef>
                <a:spcPts val="150"/>
              </a:spcBef>
              <a:spcAft>
                <a:spcPts val="0"/>
              </a:spcAft>
            </a:pPr>
            <a:r>
              <a:rPr sz="1800" dirty="0">
                <a:solidFill>
                  <a:srgbClr val="A2187B"/>
                </a:solidFill>
                <a:latin typeface="Cambria" panose="02040503050406030204" pitchFamily="18" charset="0"/>
                <a:cs typeface="LHJIFH+Arial"/>
              </a:rPr>
              <a:t>и тесно </a:t>
            </a:r>
            <a:r>
              <a:rPr sz="1800" spc="-10" dirty="0">
                <a:solidFill>
                  <a:srgbClr val="A2187B"/>
                </a:solidFill>
                <a:latin typeface="Cambria" panose="02040503050406030204" pitchFamily="18" charset="0"/>
                <a:cs typeface="LHJIFH+Arial"/>
              </a:rPr>
              <a:t>сотрудничаем</a:t>
            </a:r>
          </a:p>
          <a:p>
            <a:pPr marL="716534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dirty="0">
                <a:solidFill>
                  <a:srgbClr val="A2187B"/>
                </a:solidFill>
                <a:latin typeface="Cambria" panose="02040503050406030204" pitchFamily="18" charset="0"/>
                <a:cs typeface="LHJIFH+Arial"/>
              </a:rPr>
              <a:t>с ЛПУ и перинатальными центрами</a:t>
            </a:r>
          </a:p>
          <a:p>
            <a:pPr marL="0" marR="0">
              <a:lnSpc>
                <a:spcPts val="2013"/>
              </a:lnSpc>
              <a:spcBef>
                <a:spcPts val="196"/>
              </a:spcBef>
              <a:spcAft>
                <a:spcPts val="0"/>
              </a:spcAft>
            </a:pPr>
            <a:r>
              <a:rPr sz="1800" dirty="0">
                <a:solidFill>
                  <a:srgbClr val="A2187B"/>
                </a:solidFill>
                <a:latin typeface="Cambria" panose="02040503050406030204" pitchFamily="18" charset="0"/>
                <a:cs typeface="LHJIFH+Arial"/>
              </a:rPr>
              <a:t>Москвы, Московской</a:t>
            </a:r>
            <a:r>
              <a:rPr sz="1800" spc="-23" dirty="0">
                <a:solidFill>
                  <a:srgbClr val="A2187B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A2187B"/>
                </a:solidFill>
                <a:latin typeface="Cambria" panose="02040503050406030204" pitchFamily="18" charset="0"/>
                <a:cs typeface="LHJIFH+Arial"/>
              </a:rPr>
              <a:t>области</a:t>
            </a:r>
            <a:r>
              <a:rPr sz="1800" spc="-57" dirty="0">
                <a:solidFill>
                  <a:srgbClr val="A2187B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A2187B"/>
                </a:solidFill>
                <a:latin typeface="Cambria" panose="02040503050406030204" pitchFamily="18" charset="0"/>
                <a:cs typeface="LHJIFH+Arial"/>
              </a:rPr>
              <a:t>и регионов</a:t>
            </a:r>
            <a:r>
              <a:rPr sz="1800" spc="-15" dirty="0">
                <a:solidFill>
                  <a:srgbClr val="A2187B"/>
                </a:solidFill>
                <a:latin typeface="Cambria" panose="02040503050406030204" pitchFamily="18" charset="0"/>
                <a:cs typeface="LHJIFH+Arial"/>
              </a:rPr>
              <a:t> </a:t>
            </a:r>
            <a:r>
              <a:rPr sz="1800" dirty="0">
                <a:solidFill>
                  <a:srgbClr val="A2187B"/>
                </a:solidFill>
                <a:latin typeface="Cambria" panose="02040503050406030204" pitchFamily="18" charset="0"/>
                <a:cs typeface="LHJIFH+Arial"/>
              </a:rPr>
              <a:t>России.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13434" y="1908914"/>
            <a:ext cx="6669326" cy="2135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654" marR="0">
              <a:lnSpc>
                <a:spcPts val="313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12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Благотворительный</a:t>
            </a:r>
            <a:r>
              <a:rPr sz="2800" b="1" spc="100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800" b="1" spc="-25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фонд</a:t>
            </a:r>
          </a:p>
          <a:p>
            <a:pPr marL="85344" marR="0">
              <a:lnSpc>
                <a:spcPts val="3139"/>
              </a:lnSpc>
              <a:spcBef>
                <a:spcPts val="273"/>
              </a:spcBef>
              <a:spcAft>
                <a:spcPts val="0"/>
              </a:spcAft>
            </a:pPr>
            <a:r>
              <a:rPr sz="2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«Подари</a:t>
            </a:r>
            <a:r>
              <a:rPr sz="2800" b="1" spc="34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800" b="1" spc="-14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солнечный</a:t>
            </a:r>
            <a:r>
              <a:rPr sz="2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800" b="1" spc="-26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свет»</a:t>
            </a:r>
            <a:r>
              <a:rPr sz="2800" b="1" spc="89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принят</a:t>
            </a:r>
            <a:r>
              <a:rPr sz="2800" b="1" spc="-50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в</a:t>
            </a:r>
          </a:p>
          <a:p>
            <a:pPr marL="1560830" marR="0">
              <a:lnSpc>
                <a:spcPts val="3137"/>
              </a:lnSpc>
              <a:spcBef>
                <a:spcPts val="274"/>
              </a:spcBef>
              <a:spcAft>
                <a:spcPts val="0"/>
              </a:spcAft>
            </a:pPr>
            <a:r>
              <a:rPr sz="2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Европейский</a:t>
            </a:r>
            <a:r>
              <a:rPr sz="2800" b="1" spc="-29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800" b="1" spc="-20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фонд</a:t>
            </a:r>
          </a:p>
          <a:p>
            <a:pPr marL="0" marR="0">
              <a:lnSpc>
                <a:spcPts val="3139"/>
              </a:lnSpc>
              <a:spcBef>
                <a:spcPts val="220"/>
              </a:spcBef>
              <a:spcAft>
                <a:spcPts val="0"/>
              </a:spcAft>
            </a:pPr>
            <a:r>
              <a:rPr sz="2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по</a:t>
            </a:r>
            <a:r>
              <a:rPr sz="2800" b="1" spc="-16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800" b="1" spc="-32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уходу</a:t>
            </a:r>
            <a:r>
              <a:rPr sz="2800" b="1" spc="119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800" b="1" spc="-48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за</a:t>
            </a:r>
            <a:r>
              <a:rPr sz="2800" b="1" spc="57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недоношенными</a:t>
            </a:r>
            <a:r>
              <a:rPr sz="2800" b="1" spc="-48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800" b="1" spc="-12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детьми</a:t>
            </a:r>
          </a:p>
          <a:p>
            <a:pPr marL="2725800" marR="0">
              <a:lnSpc>
                <a:spcPts val="3137"/>
              </a:lnSpc>
              <a:spcBef>
                <a:spcPts val="152"/>
              </a:spcBef>
              <a:spcAft>
                <a:spcPts val="0"/>
              </a:spcAft>
            </a:pPr>
            <a:r>
              <a:rPr sz="2800" b="1" dirty="0">
                <a:solidFill>
                  <a:srgbClr val="A2187B"/>
                </a:solidFill>
                <a:latin typeface="Cambria" panose="02040503050406030204" pitchFamily="18" charset="0"/>
                <a:cs typeface="ELOLVL+Arial Bold"/>
              </a:rPr>
              <a:t>EFCNI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7749" y="-243408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83768" y="260648"/>
            <a:ext cx="371197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3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Наши</a:t>
            </a:r>
            <a:r>
              <a:rPr sz="3600" b="1" spc="124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36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проекты: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1560" y="1484784"/>
            <a:ext cx="7692919" cy="582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2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 err="1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Социально</a:t>
            </a:r>
            <a:r>
              <a:rPr sz="2000" b="1" dirty="0" err="1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-</a:t>
            </a:r>
            <a:r>
              <a:rPr sz="2000" b="1" spc="-16" dirty="0" err="1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значимый</a:t>
            </a:r>
            <a:r>
              <a:rPr sz="2000" b="1" spc="107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образовательный</a:t>
            </a:r>
            <a:r>
              <a:rPr sz="2000" b="1" spc="104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проект</a:t>
            </a:r>
          </a:p>
          <a:p>
            <a:pPr marL="280415" marR="0">
              <a:lnSpc>
                <a:spcPts val="2225"/>
              </a:lnSpc>
              <a:spcBef>
                <a:spcPts val="176"/>
              </a:spcBef>
              <a:spcAft>
                <a:spcPts val="0"/>
              </a:spcAft>
            </a:pPr>
            <a:r>
              <a:rPr sz="2000" b="1" spc="-24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Школа</a:t>
            </a:r>
            <a:r>
              <a:rPr sz="2000" b="1" spc="37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для родителей</a:t>
            </a:r>
            <a:r>
              <a:rPr sz="2000" b="1" spc="25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«Новая жизнь</a:t>
            </a:r>
            <a:r>
              <a:rPr sz="2000" b="1" spc="-12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spc="-16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вместе»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;</a:t>
            </a:r>
          </a:p>
          <a:p>
            <a:pPr marL="0" marR="0">
              <a:lnSpc>
                <a:spcPts val="2228"/>
              </a:lnSpc>
              <a:spcBef>
                <a:spcPts val="172"/>
              </a:spcBef>
              <a:spcAft>
                <a:spcPts val="0"/>
              </a:spcAft>
            </a:pPr>
            <a:r>
              <a:rPr sz="2000" b="1" dirty="0" err="1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Проект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spc="-13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«</a:t>
            </a:r>
            <a:r>
              <a:rPr lang="ru-RU" sz="2000" b="1" spc="-13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Дети говорят</a:t>
            </a:r>
            <a:r>
              <a:rPr sz="2000" b="1" spc="-13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»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;</a:t>
            </a:r>
          </a:p>
          <a:p>
            <a:pPr marL="0" marR="0">
              <a:lnSpc>
                <a:spcPts val="2225"/>
              </a:lnSpc>
              <a:spcBef>
                <a:spcPts val="177"/>
              </a:spcBef>
              <a:spcAft>
                <a:spcPts val="0"/>
              </a:spcAft>
            </a:pP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 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Благотворительная</a:t>
            </a:r>
            <a:r>
              <a:rPr sz="2000" b="1" spc="6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программа</a:t>
            </a:r>
            <a:r>
              <a:rPr sz="2000" b="1" spc="10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«Конкретный</a:t>
            </a:r>
            <a:r>
              <a:rPr sz="2000" b="1" spc="69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адрес»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;</a:t>
            </a:r>
          </a:p>
          <a:p>
            <a:pPr marL="0" marR="0">
              <a:lnSpc>
                <a:spcPts val="2225"/>
              </a:lnSpc>
              <a:spcBef>
                <a:spcPts val="174"/>
              </a:spcBef>
              <a:spcAft>
                <a:spcPts val="0"/>
              </a:spcAft>
            </a:pP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 </a:t>
            </a:r>
            <a:r>
              <a:rPr sz="2000" b="1" dirty="0" err="1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Онлайн</a:t>
            </a:r>
            <a:r>
              <a:rPr sz="2000" b="1" dirty="0" err="1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-</a:t>
            </a:r>
            <a:r>
              <a:rPr sz="2000" b="1" spc="-26" dirty="0" err="1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консультаци</a:t>
            </a:r>
            <a:r>
              <a:rPr lang="ru-RU" sz="2000" b="1" spc="-26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и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;</a:t>
            </a:r>
          </a:p>
          <a:p>
            <a:pPr marL="0" marR="0">
              <a:lnSpc>
                <a:spcPts val="2228"/>
              </a:lnSpc>
              <a:spcBef>
                <a:spcPts val="172"/>
              </a:spcBef>
              <a:spcAft>
                <a:spcPts val="0"/>
              </a:spcAft>
            </a:pPr>
            <a:r>
              <a:rPr sz="2000" b="1" dirty="0" err="1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Всемирный</a:t>
            </a:r>
            <a:r>
              <a:rPr sz="2000" b="1" spc="7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день</a:t>
            </a:r>
            <a:r>
              <a:rPr sz="2000" b="1" spc="1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dirty="0" err="1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недоношенных</a:t>
            </a:r>
            <a:r>
              <a:rPr sz="2000" b="1" spc="92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spc="-19" dirty="0" err="1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детей</a:t>
            </a:r>
            <a:r>
              <a:rPr lang="ru-RU" sz="2000" b="1" spc="-19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-</a:t>
            </a:r>
          </a:p>
          <a:p>
            <a:pPr marL="0" marR="0">
              <a:lnSpc>
                <a:spcPts val="2228"/>
              </a:lnSpc>
              <a:spcBef>
                <a:spcPts val="172"/>
              </a:spcBef>
              <a:spcAft>
                <a:spcPts val="0"/>
              </a:spcAft>
            </a:pPr>
            <a:r>
              <a:rPr lang="ru-RU" sz="2000" b="1" spc="-19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    проект «Белые лепестки»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;</a:t>
            </a:r>
          </a:p>
          <a:p>
            <a:pPr marL="0" marR="0">
              <a:lnSpc>
                <a:spcPts val="2225"/>
              </a:lnSpc>
              <a:spcBef>
                <a:spcPts val="176"/>
              </a:spcBef>
              <a:spcAft>
                <a:spcPts val="0"/>
              </a:spcAft>
            </a:pP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 </a:t>
            </a:r>
            <a:r>
              <a:rPr sz="2000" b="1" spc="-25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Культурный</a:t>
            </a:r>
            <a:r>
              <a:rPr sz="2000" b="1" spc="116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spc="-12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благотворительный</a:t>
            </a:r>
            <a:r>
              <a:rPr sz="2000" b="1" spc="70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spc="-25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фестиваль</a:t>
            </a:r>
          </a:p>
          <a:p>
            <a:pPr marL="280415" marR="0">
              <a:lnSpc>
                <a:spcPts val="2228"/>
              </a:lnSpc>
              <a:spcBef>
                <a:spcPts val="172"/>
              </a:spcBef>
              <a:spcAft>
                <a:spcPts val="0"/>
              </a:spcAft>
            </a:pPr>
            <a:r>
              <a:rPr sz="2000" b="1" spc="-14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детского</a:t>
            </a:r>
            <a:r>
              <a:rPr sz="2000" b="1" spc="16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spc="-19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творчества</a:t>
            </a:r>
            <a:r>
              <a:rPr sz="2000" b="1" spc="80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spc="-20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«Глазами</a:t>
            </a:r>
            <a:r>
              <a:rPr sz="2000" b="1" spc="22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spc="-14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детскими</a:t>
            </a:r>
            <a:r>
              <a:rPr sz="2000" b="1" spc="5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на</a:t>
            </a:r>
            <a:r>
              <a:rPr sz="2000" b="1" spc="-1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dirty="0" err="1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мир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»;</a:t>
            </a:r>
          </a:p>
          <a:p>
            <a:pPr marL="0" marR="0">
              <a:lnSpc>
                <a:spcPts val="2225"/>
              </a:lnSpc>
              <a:spcBef>
                <a:spcPts val="176"/>
              </a:spcBef>
              <a:spcAft>
                <a:spcPts val="0"/>
              </a:spcAft>
            </a:pP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 </a:t>
            </a:r>
            <a:r>
              <a:rPr lang="ru-RU" sz="20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Проект</a:t>
            </a:r>
            <a:r>
              <a:rPr sz="2000" b="1" spc="78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spc="-13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«Носочки</a:t>
            </a:r>
            <a:r>
              <a:rPr sz="2000" b="1" spc="27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для жизни»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;</a:t>
            </a:r>
          </a:p>
          <a:p>
            <a:pPr marL="0" marR="0">
              <a:lnSpc>
                <a:spcPts val="2228"/>
              </a:lnSpc>
              <a:spcBef>
                <a:spcPts val="172"/>
              </a:spcBef>
              <a:spcAft>
                <a:spcPts val="0"/>
              </a:spcAft>
            </a:pP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 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Проект </a:t>
            </a:r>
            <a:r>
              <a:rPr sz="2000" b="1" spc="-26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«Только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дыши»</a:t>
            </a:r>
            <a:r>
              <a:rPr sz="2000" b="1" spc="26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2000" b="1" i="1" dirty="0">
                <a:solidFill>
                  <a:srgbClr val="13139D"/>
                </a:solidFill>
                <a:latin typeface="Cambria" panose="02040503050406030204" pitchFamily="18" charset="0"/>
                <a:cs typeface="EBTIEC+Arial Bold Italic"/>
              </a:rPr>
              <a:t>(для </a:t>
            </a:r>
            <a:r>
              <a:rPr sz="2000" b="1" i="1" spc="-13" dirty="0">
                <a:solidFill>
                  <a:srgbClr val="13139D"/>
                </a:solidFill>
                <a:latin typeface="Cambria" panose="02040503050406030204" pitchFamily="18" charset="0"/>
                <a:cs typeface="EBTIEC+Arial Bold Italic"/>
              </a:rPr>
              <a:t>детей</a:t>
            </a:r>
            <a:r>
              <a:rPr sz="2000" b="1" i="1" spc="29" dirty="0">
                <a:solidFill>
                  <a:srgbClr val="13139D"/>
                </a:solidFill>
                <a:latin typeface="Cambria" panose="02040503050406030204" pitchFamily="18" charset="0"/>
                <a:cs typeface="EBTIEC+Arial Bold Italic"/>
              </a:rPr>
              <a:t> </a:t>
            </a:r>
            <a:r>
              <a:rPr sz="2000" b="1" i="1" dirty="0">
                <a:solidFill>
                  <a:srgbClr val="13139D"/>
                </a:solidFill>
                <a:latin typeface="Cambria" panose="02040503050406030204" pitchFamily="18" charset="0"/>
                <a:cs typeface="EBTIEC+Arial Bold Italic"/>
              </a:rPr>
              <a:t>с</a:t>
            </a:r>
            <a:r>
              <a:rPr sz="2000" b="1" i="1" spc="-13" dirty="0">
                <a:solidFill>
                  <a:srgbClr val="13139D"/>
                </a:solidFill>
                <a:latin typeface="Cambria" panose="02040503050406030204" pitchFamily="18" charset="0"/>
                <a:cs typeface="EBTIEC+Arial Bold Italic"/>
              </a:rPr>
              <a:t> </a:t>
            </a:r>
            <a:r>
              <a:rPr sz="2000" b="1" i="1" dirty="0">
                <a:solidFill>
                  <a:srgbClr val="13139D"/>
                </a:solidFill>
                <a:latin typeface="Cambria" panose="02040503050406030204" pitchFamily="18" charset="0"/>
                <a:cs typeface="EBTIEC+Arial Bold Italic"/>
              </a:rPr>
              <a:t>диагнозом</a:t>
            </a:r>
            <a:r>
              <a:rPr sz="2000" b="1" i="1" spc="66" dirty="0">
                <a:solidFill>
                  <a:srgbClr val="13139D"/>
                </a:solidFill>
                <a:latin typeface="Cambria" panose="02040503050406030204" pitchFamily="18" charset="0"/>
                <a:cs typeface="EBTIEC+Arial Bold Italic"/>
              </a:rPr>
              <a:t> </a:t>
            </a:r>
            <a:r>
              <a:rPr sz="2000" b="1" i="1" dirty="0">
                <a:solidFill>
                  <a:srgbClr val="13139D"/>
                </a:solidFill>
                <a:latin typeface="Cambria" panose="02040503050406030204" pitchFamily="18" charset="0"/>
                <a:cs typeface="EBTIEC+Arial Bold Italic"/>
              </a:rPr>
              <a:t>БЛД)</a:t>
            </a:r>
            <a:r>
              <a:rPr sz="2000" b="1" dirty="0">
                <a:solidFill>
                  <a:srgbClr val="13139D"/>
                </a:solidFill>
                <a:latin typeface="Cambria" panose="02040503050406030204" pitchFamily="18" charset="0"/>
                <a:cs typeface="ELOLVL+Arial Bold"/>
              </a:rPr>
              <a:t>;</a:t>
            </a:r>
          </a:p>
          <a:p>
            <a:pPr marL="0" marR="0">
              <a:lnSpc>
                <a:spcPts val="2225"/>
              </a:lnSpc>
              <a:spcBef>
                <a:spcPts val="177"/>
              </a:spcBef>
              <a:spcAft>
                <a:spcPts val="0"/>
              </a:spcAft>
            </a:pPr>
            <a:r>
              <a:rPr lang="ru-RU" sz="2000" b="1" spc="-16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Всероссийская Акция «Дети говорят»</a:t>
            </a:r>
          </a:p>
          <a:p>
            <a:pPr marL="0" marR="0">
              <a:lnSpc>
                <a:spcPts val="2225"/>
              </a:lnSpc>
              <a:spcBef>
                <a:spcPts val="177"/>
              </a:spcBef>
              <a:spcAft>
                <a:spcPts val="0"/>
              </a:spcAft>
            </a:pPr>
            <a:r>
              <a:rPr lang="ru-RU" sz="2000" b="1" spc="-16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Проект «Бабушкин клубочек»</a:t>
            </a:r>
          </a:p>
          <a:p>
            <a:pPr marL="0" marR="0">
              <a:lnSpc>
                <a:spcPts val="2225"/>
              </a:lnSpc>
              <a:spcBef>
                <a:spcPts val="177"/>
              </a:spcBef>
              <a:spcAft>
                <a:spcPts val="0"/>
              </a:spcAft>
            </a:pPr>
            <a:r>
              <a:rPr lang="ru-RU" sz="2000" b="1" spc="-16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Проект по адаптивному спорту</a:t>
            </a:r>
          </a:p>
          <a:p>
            <a:pPr marL="0" marR="0">
              <a:lnSpc>
                <a:spcPts val="2225"/>
              </a:lnSpc>
              <a:spcBef>
                <a:spcPts val="177"/>
              </a:spcBef>
              <a:spcAft>
                <a:spcPts val="0"/>
              </a:spcAft>
            </a:pPr>
            <a:r>
              <a:rPr lang="ru-RU" sz="2000" b="1" spc="-16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Проект «Я-Волшебник»</a:t>
            </a:r>
          </a:p>
          <a:p>
            <a:pPr marL="0" marR="0">
              <a:lnSpc>
                <a:spcPts val="2225"/>
              </a:lnSpc>
              <a:spcBef>
                <a:spcPts val="177"/>
              </a:spcBef>
              <a:spcAft>
                <a:spcPts val="0"/>
              </a:spcAft>
            </a:pPr>
            <a:r>
              <a:rPr lang="ru-RU" sz="2000" b="1" spc="-16" dirty="0">
                <a:solidFill>
                  <a:srgbClr val="13139D"/>
                </a:solidFill>
                <a:latin typeface="Cambria" panose="02040503050406030204" pitchFamily="18" charset="0"/>
                <a:cs typeface="KRBHFM+Arial Bold"/>
              </a:rPr>
              <a:t>Премия «Я живу»</a:t>
            </a:r>
          </a:p>
          <a:p>
            <a:pPr marL="0" marR="0">
              <a:lnSpc>
                <a:spcPts val="2225"/>
              </a:lnSpc>
              <a:spcBef>
                <a:spcPts val="177"/>
              </a:spcBef>
              <a:spcAft>
                <a:spcPts val="0"/>
              </a:spcAft>
            </a:pPr>
            <a:endParaRPr lang="ru-RU" sz="2000" b="1" spc="-16" dirty="0">
              <a:solidFill>
                <a:srgbClr val="13139D"/>
              </a:solidFill>
              <a:latin typeface="Cambria" panose="02040503050406030204" pitchFamily="18" charset="0"/>
              <a:cs typeface="KRBHFM+Arial Bold"/>
            </a:endParaRPr>
          </a:p>
          <a:p>
            <a:pPr marL="0" marR="0">
              <a:lnSpc>
                <a:spcPts val="2225"/>
              </a:lnSpc>
              <a:spcBef>
                <a:spcPts val="177"/>
              </a:spcBef>
              <a:spcAft>
                <a:spcPts val="0"/>
              </a:spcAft>
            </a:pPr>
            <a:endParaRPr lang="ru-RU" sz="2000" b="1" spc="-16" dirty="0">
              <a:solidFill>
                <a:srgbClr val="13139D"/>
              </a:solidFill>
              <a:latin typeface="Cambria" panose="02040503050406030204" pitchFamily="18" charset="0"/>
              <a:cs typeface="KRBHFM+Arial Bold"/>
            </a:endParaRPr>
          </a:p>
          <a:p>
            <a:pPr marL="0" marR="0">
              <a:lnSpc>
                <a:spcPts val="2225"/>
              </a:lnSpc>
              <a:spcBef>
                <a:spcPts val="177"/>
              </a:spcBef>
              <a:spcAft>
                <a:spcPts val="0"/>
              </a:spcAft>
            </a:pPr>
            <a:endParaRPr sz="2000" b="1" spc="-12" dirty="0">
              <a:solidFill>
                <a:srgbClr val="13139D"/>
              </a:solidFill>
              <a:latin typeface="KRBHFM+Arial Bold"/>
              <a:cs typeface="KRBHFM+Arial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79512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87824" y="1200341"/>
            <a:ext cx="2945100" cy="1320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541" marR="0" algn="ctr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В </a:t>
            </a:r>
            <a:r>
              <a:rPr sz="1800" b="1" dirty="0" err="1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проекте</a:t>
            </a:r>
            <a:r>
              <a:rPr lang="ru-RU"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Школа для родителей</a:t>
            </a:r>
          </a:p>
          <a:p>
            <a:pPr marL="399541" marR="0" algn="ctr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«Новая жизнь вместе»</a:t>
            </a:r>
            <a:endParaRPr sz="1800" b="1" dirty="0">
              <a:solidFill>
                <a:srgbClr val="A2187B"/>
              </a:solidFill>
              <a:latin typeface="Cambria" panose="02040503050406030204" pitchFamily="18" charset="0"/>
              <a:cs typeface="KRBHFM+Arial Bold"/>
            </a:endParaRPr>
          </a:p>
          <a:p>
            <a:pPr marL="0" marR="0" algn="ctr">
              <a:lnSpc>
                <a:spcPts val="2010"/>
              </a:lnSpc>
              <a:spcBef>
                <a:spcPts val="151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      </a:t>
            </a:r>
            <a:r>
              <a:rPr sz="1800" b="1" dirty="0" err="1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прин</a:t>
            </a:r>
            <a:r>
              <a:rPr lang="ru-RU" sz="1800" b="1" dirty="0" err="1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имают</a:t>
            </a:r>
            <a:r>
              <a:rPr lang="ru-RU"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 </a:t>
            </a:r>
            <a:r>
              <a:rPr sz="1800" b="1" spc="-18" dirty="0" err="1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участие</a:t>
            </a:r>
            <a:endParaRPr sz="1800" b="1" spc="-18" dirty="0">
              <a:solidFill>
                <a:srgbClr val="A2187B"/>
              </a:solidFill>
              <a:latin typeface="Cambria" panose="02040503050406030204" pitchFamily="18" charset="0"/>
              <a:cs typeface="KRBHFM+Arial Bold"/>
            </a:endParaRPr>
          </a:p>
          <a:p>
            <a:pPr marL="567182" marR="0" algn="ctr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28</a:t>
            </a:r>
            <a:r>
              <a:rPr sz="1800" b="1" spc="-19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ЛПУ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75856" y="2516169"/>
            <a:ext cx="2985332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A2187B"/>
                </a:solidFill>
                <a:latin typeface="KRBHFM+Arial Bold"/>
                <a:cs typeface="KRBHFM+Arial Bold"/>
              </a:rPr>
              <a:t>и </a:t>
            </a:r>
            <a:r>
              <a:rPr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перинатальных</a:t>
            </a:r>
            <a:r>
              <a:rPr sz="1800" b="1" spc="98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spc="-10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центров</a:t>
            </a:r>
          </a:p>
          <a:p>
            <a:pPr marL="1012189" marR="0">
              <a:lnSpc>
                <a:spcPts val="2010"/>
              </a:lnSpc>
              <a:spcBef>
                <a:spcPts val="151"/>
              </a:spcBef>
              <a:spcAft>
                <a:spcPts val="0"/>
              </a:spcAft>
            </a:pPr>
            <a:r>
              <a:rPr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Москвы,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19872" y="3054778"/>
            <a:ext cx="2513052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Московской</a:t>
            </a:r>
            <a:r>
              <a:rPr sz="1800" b="1" spc="-35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spc="-17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области</a:t>
            </a:r>
          </a:p>
          <a:p>
            <a:pPr marL="67055" marR="0">
              <a:lnSpc>
                <a:spcPts val="2010"/>
              </a:lnSpc>
              <a:spcBef>
                <a:spcPts val="151"/>
              </a:spcBef>
              <a:spcAft>
                <a:spcPts val="0"/>
              </a:spcAft>
            </a:pPr>
            <a:r>
              <a:rPr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и регионов России.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72842" y="2339404"/>
            <a:ext cx="1852212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Школа</a:t>
            </a:r>
          </a:p>
          <a:p>
            <a:pPr marL="9143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для</a:t>
            </a:r>
            <a:r>
              <a:rPr sz="1800" b="1" spc="-47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spc="-10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родителей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257" y="116632"/>
            <a:ext cx="2532888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Фотопроект </a:t>
            </a:r>
          </a:p>
          <a:p>
            <a:pPr marL="0" marR="0" algn="ctr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Т</a:t>
            </a:r>
            <a:r>
              <a:rPr sz="1800" b="1" dirty="0" err="1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акими</a:t>
            </a:r>
            <a:r>
              <a:rPr sz="1800" b="1" spc="12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spc="-12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мы</a:t>
            </a:r>
            <a:r>
              <a:rPr sz="1800" b="1" spc="37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 </a:t>
            </a:r>
            <a:r>
              <a:rPr sz="1800" b="1" spc="-12" dirty="0">
                <a:solidFill>
                  <a:srgbClr val="A2187B"/>
                </a:solidFill>
                <a:latin typeface="Cambria" panose="02040503050406030204" pitchFamily="18" charset="0"/>
                <a:cs typeface="KRBHFM+Arial Bold"/>
              </a:rPr>
              <a:t>стали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1189</Words>
  <Application>Microsoft Macintosh PowerPoint</Application>
  <PresentationFormat>Экран (4:3)</PresentationFormat>
  <Paragraphs>193</Paragraphs>
  <Slides>26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Calibri</vt:lpstr>
      <vt:lpstr>LHJIFH+Arial</vt:lpstr>
      <vt:lpstr>IBITST+Arial</vt:lpstr>
      <vt:lpstr>KRBHFM+Arial Bold</vt:lpstr>
      <vt:lpstr>Arial</vt:lpstr>
      <vt:lpstr>BFSSFN+Arial Italic</vt:lpstr>
      <vt:lpstr>Cambria</vt:lpstr>
      <vt:lpstr>Georgia</vt:lpstr>
      <vt:lpstr>AOCLFV+Arial Italic</vt:lpstr>
      <vt:lpstr>Times New Roman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Фондом проводятся благотворительные джазовые концерты с участием Подопечного фонда музыканта Нестора Смышляева и джазовой певицы Сабиры  Илиевой. </vt:lpstr>
      <vt:lpstr>Вручение благодарностей от органов исполнительной власти</vt:lpstr>
      <vt:lpstr>         </vt:lpstr>
      <vt:lpstr>         </vt:lpstr>
      <vt:lpstr> Деятельность фонда в период пандемии</vt:lpstr>
      <vt:lpstr>С 12 мая по 1 июня 2020 года в рамках Ежегодного фестиваля на Манежной площади, провели первый  Инклюзивный онлайн фестиваль детского рисунка «Глазами детскими на мир»! 680 детей стали участниками  со всех  уголков России! </vt:lpstr>
      <vt:lpstr>Инициаторы Всероссийской социальной Акции «Дети говорят»  с более  15 млн информационным охватом! 1  июня  2020 года в День защиты детей в Метрополитене  городов Москва, Нижний Новгород, Казань, Самара, Екатеринбург, Новосибирск, Волгоград, Ижевск и аэропортах города Симферополь, Сочи, Краснодар, Владивосток, Камчатка, Красноярск, Анапа  звучали  голоса детей, рассуждающих о вечных семейных ценностях! .  </vt:lpstr>
      <vt:lpstr>Презентация PowerPoint</vt:lpstr>
      <vt:lpstr>Презентация PowerPoint</vt:lpstr>
      <vt:lpstr>Мы в социальных сетях!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Microsoft Office User</cp:lastModifiedBy>
  <cp:revision>39</cp:revision>
  <dcterms:modified xsi:type="dcterms:W3CDTF">2021-05-14T12:30:08Z</dcterms:modified>
</cp:coreProperties>
</file>