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98" r:id="rId3"/>
    <p:sldId id="257" r:id="rId4"/>
    <p:sldId id="300" r:id="rId5"/>
    <p:sldId id="268" r:id="rId6"/>
    <p:sldId id="306" r:id="rId7"/>
    <p:sldId id="308" r:id="rId8"/>
    <p:sldId id="259" r:id="rId9"/>
    <p:sldId id="304" r:id="rId10"/>
    <p:sldId id="305" r:id="rId11"/>
    <p:sldId id="267" r:id="rId12"/>
    <p:sldId id="307" r:id="rId13"/>
  </p:sldIdLst>
  <p:sldSz cx="9144000" cy="5143500" type="screen16x9"/>
  <p:notesSz cx="6858000" cy="9144000"/>
  <p:embeddedFontLst>
    <p:embeddedFont>
      <p:font typeface="Zilla Slab Highlight" panose="020B0604020202020204" charset="0"/>
      <p:regular r:id="rId15"/>
    </p:embeddedFont>
    <p:embeddedFont>
      <p:font typeface="Helvetica Neue Light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FBDFB13-4470-49AD-9016-117E9C7E1502}">
  <a:tblStyle styleId="{CFBDFB13-4470-49AD-9016-117E9C7E15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6CB096-7B4E-4CE8-AD19-EF6B10148C5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6" autoAdjust="0"/>
    <p:restoredTop sz="94660"/>
  </p:normalViewPr>
  <p:slideViewPr>
    <p:cSldViewPr>
      <p:cViewPr>
        <p:scale>
          <a:sx n="100" d="100"/>
          <a:sy n="100" d="100"/>
        </p:scale>
        <p:origin x="19" y="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7958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09600" y="3439625"/>
            <a:ext cx="396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348459" y="1521000"/>
            <a:ext cx="5942400" cy="28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/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SzPts val="3000"/>
              <a:buChar char="▪"/>
              <a:defRPr sz="3000"/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SzPts val="3000"/>
              <a:buChar char="▪"/>
              <a:defRPr sz="3000"/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SzPts val="3000"/>
              <a:buChar char="▪"/>
              <a:defRPr sz="3000"/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SzPts val="3000"/>
              <a:buChar char="▪"/>
              <a:defRPr sz="3000"/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SzPts val="3000"/>
              <a:buChar char="▪"/>
              <a:defRPr sz="3000"/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SzPts val="3000"/>
              <a:buChar char="▪"/>
              <a:defRPr sz="3000"/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SzPts val="3000"/>
              <a:buChar char="▪"/>
              <a:defRPr sz="3000"/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SzPts val="3000"/>
              <a:buChar char="▪"/>
              <a:defRPr sz="3000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457200" y="457200"/>
            <a:ext cx="819900" cy="81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457200" y="311700"/>
            <a:ext cx="8199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101631"/>
                </a:solidFill>
              </a:rPr>
              <a:t>“</a:t>
            </a:r>
            <a:endParaRPr sz="9600" b="1">
              <a:solidFill>
                <a:srgbClr val="10163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457200" y="434587"/>
            <a:ext cx="4114800" cy="21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457200" y="2571775"/>
            <a:ext cx="3121200" cy="23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3766505" y="2571775"/>
            <a:ext cx="3121200" cy="23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57200" y="434587"/>
            <a:ext cx="4114800" cy="21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7376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4225" y="4275"/>
            <a:ext cx="6859500" cy="5143500"/>
          </a:xfrm>
          <a:prstGeom prst="rect">
            <a:avLst/>
          </a:prstGeom>
          <a:gradFill>
            <a:gsLst>
              <a:gs pos="0">
                <a:srgbClr val="000208">
                  <a:alpha val="0"/>
                </a:srgbClr>
              </a:gs>
              <a:gs pos="100000">
                <a:srgbClr val="000208">
                  <a:alpha val="59607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434587"/>
            <a:ext cx="4114800" cy="21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631"/>
              </a:buClr>
              <a:buSzPts val="4000"/>
              <a:buFont typeface="Zilla Slab Light"/>
              <a:buNone/>
              <a:defRPr sz="4000">
                <a:solidFill>
                  <a:srgbClr val="101631"/>
                </a:solidFill>
                <a:highlight>
                  <a:srgbClr val="FFFFFF"/>
                </a:highlight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2647975"/>
            <a:ext cx="4114800" cy="213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1pPr>
            <a:lvl2pPr lvl="1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2pPr>
            <a:lvl3pPr lvl="2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3pPr>
            <a:lvl4pPr lvl="3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4pPr>
            <a:lvl5pPr lvl="4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5pPr>
            <a:lvl6pPr lvl="5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6pPr>
            <a:lvl7pPr lvl="6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7pPr>
            <a:lvl8pPr lvl="7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8pPr>
            <a:lvl9pPr lvl="8" algn="r">
              <a:buNone/>
              <a:defRPr sz="1800" b="1">
                <a:solidFill>
                  <a:srgbClr val="FFFFFF"/>
                </a:solidFill>
                <a:latin typeface="Zilla Slab Highlight"/>
                <a:ea typeface="Zilla Slab Highlight"/>
                <a:cs typeface="Zilla Slab Highlight"/>
                <a:sym typeface="Zilla Slab High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channel/UCUm9JOp1nf6LIqSKeeU7Erw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Um9JOp1nf6LIqSKeeU7Erw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m9JOp1nf6LIqSKeeU7Erw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channel/UCUm9JOp1nf6LIqSKeeU7Er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92280" y="4684909"/>
            <a:ext cx="16739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hlinkClick r:id="rId4"/>
              </a:rPr>
              <a:t>СМОТРЕТЬ ЗДЕСЬ!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" indent="0">
              <a:buNone/>
            </a:pPr>
            <a:r>
              <a:rPr lang="ru-RU" dirty="0" smtClean="0"/>
              <a:t>Может быть, когда-нибудь второй сезон?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406">
            <a:off x="-163153" y="3361105"/>
            <a:ext cx="5041713" cy="176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47" y="3917595"/>
            <a:ext cx="390413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08" y="843558"/>
            <a:ext cx="4237184" cy="81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979" y="267494"/>
            <a:ext cx="5602386" cy="49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629" y="2433854"/>
            <a:ext cx="2293565" cy="69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92280" y="4684909"/>
            <a:ext cx="16739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hlinkClick r:id="rId8"/>
              </a:rPr>
              <a:t>СМОТРЕТЬ ЗДЕСЬ!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434664" y="987574"/>
            <a:ext cx="8548681" cy="12961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«Неспокойные ночи. </a:t>
            </a:r>
            <a:r>
              <a:rPr lang="en-US" sz="3600" dirty="0" err="1" smtClean="0"/>
              <a:t>LizaAlert</a:t>
            </a:r>
            <a:r>
              <a:rPr lang="ru-RU" sz="3600" dirty="0" smtClean="0"/>
              <a:t>»: </a:t>
            </a:r>
            <a:br>
              <a:rPr lang="ru-RU" sz="3600" dirty="0" smtClean="0"/>
            </a:br>
            <a:r>
              <a:rPr lang="ru-RU" sz="3600" dirty="0" smtClean="0"/>
              <a:t>5 аргументов для тех, кто еще сомневается</a:t>
            </a:r>
            <a:endParaRPr sz="3600" dirty="0"/>
          </a:p>
        </p:txBody>
      </p:sp>
      <p:sp>
        <p:nvSpPr>
          <p:cNvPr id="143" name="Google Shape;143;p24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5403807" y="2725201"/>
            <a:ext cx="1854000" cy="1854000"/>
          </a:xfrm>
          <a:prstGeom prst="ellipse">
            <a:avLst/>
          </a:prstGeom>
          <a:solidFill>
            <a:srgbClr val="101631">
              <a:alpha val="50000"/>
            </a:srgbClr>
          </a:solidFill>
          <a:ln w="952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5933328" y="3377638"/>
            <a:ext cx="12906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000" dirty="0" smtClea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Братство </a:t>
            </a:r>
            <a:r>
              <a:rPr lang="ru-RU" sz="1000" dirty="0" err="1" smtClea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ЛизаАлерт</a:t>
            </a:r>
            <a:endParaRPr sz="1000" dirty="0"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46" name="Google Shape;146;p24"/>
          <p:cNvSpPr/>
          <p:nvPr/>
        </p:nvSpPr>
        <p:spPr>
          <a:xfrm>
            <a:off x="3782005" y="2725201"/>
            <a:ext cx="1854000" cy="1854000"/>
          </a:xfrm>
          <a:prstGeom prst="ellipse">
            <a:avLst/>
          </a:prstGeom>
          <a:solidFill>
            <a:srgbClr val="101631">
              <a:alpha val="50000"/>
            </a:srgbClr>
          </a:solidFill>
          <a:ln w="952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4090400" y="3391490"/>
            <a:ext cx="12906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000" dirty="0" smtClea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Единственное ограничение: 18+</a:t>
            </a:r>
            <a:endParaRPr sz="1000" dirty="0"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48" name="Google Shape;148;p24"/>
          <p:cNvSpPr/>
          <p:nvPr/>
        </p:nvSpPr>
        <p:spPr>
          <a:xfrm>
            <a:off x="2160202" y="2725212"/>
            <a:ext cx="1854000" cy="1854000"/>
          </a:xfrm>
          <a:prstGeom prst="ellipse">
            <a:avLst/>
          </a:prstGeom>
          <a:solidFill>
            <a:srgbClr val="101631">
              <a:alpha val="50000"/>
            </a:srgbClr>
          </a:solidFill>
          <a:ln w="952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2468602" y="3391500"/>
            <a:ext cx="12906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000" dirty="0" smtClea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С</a:t>
            </a:r>
            <a:r>
              <a:rPr lang="ru-RU" sz="1000" dirty="0" smtClea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труктура отряда: найдется место каждому</a:t>
            </a:r>
            <a:r>
              <a:rPr lang="en" sz="1000" dirty="0" smtClea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 </a:t>
            </a:r>
            <a:endParaRPr sz="1000" dirty="0"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50" name="Google Shape;150;p24"/>
          <p:cNvSpPr/>
          <p:nvPr/>
        </p:nvSpPr>
        <p:spPr>
          <a:xfrm>
            <a:off x="538400" y="2725212"/>
            <a:ext cx="1854000" cy="1854000"/>
          </a:xfrm>
          <a:prstGeom prst="ellipse">
            <a:avLst/>
          </a:prstGeom>
          <a:solidFill>
            <a:srgbClr val="101631">
              <a:alpha val="50000"/>
            </a:srgbClr>
          </a:solidFill>
          <a:ln w="952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869602" y="3391490"/>
            <a:ext cx="12906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000" dirty="0" smtClea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Героизм + романтика</a:t>
            </a:r>
            <a:endParaRPr sz="1000" dirty="0"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3" name="Google Shape;144;p24"/>
          <p:cNvSpPr/>
          <p:nvPr/>
        </p:nvSpPr>
        <p:spPr>
          <a:xfrm>
            <a:off x="7020272" y="2787774"/>
            <a:ext cx="1854000" cy="1854000"/>
          </a:xfrm>
          <a:prstGeom prst="ellipse">
            <a:avLst/>
          </a:prstGeom>
          <a:solidFill>
            <a:srgbClr val="101631">
              <a:alpha val="50000"/>
            </a:srgbClr>
          </a:solidFill>
          <a:ln w="952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4" name="Google Shape;145;p24"/>
          <p:cNvSpPr txBox="1"/>
          <p:nvPr/>
        </p:nvSpPr>
        <p:spPr>
          <a:xfrm>
            <a:off x="7380312" y="3407543"/>
            <a:ext cx="12906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000" dirty="0" smtClea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Новеньким </a:t>
            </a:r>
            <a:r>
              <a:rPr lang="ru-RU" sz="1000" dirty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/>
            </a:r>
            <a:br>
              <a:rPr lang="ru-RU" sz="1000" dirty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</a:br>
            <a:r>
              <a:rPr lang="ru-RU" sz="1000" dirty="0" smtClea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здесь рады!</a:t>
            </a:r>
            <a:endParaRPr sz="1000" dirty="0">
              <a:solidFill>
                <a:srgbClr val="FFFFFF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4" name="Прямоугольник 3"/>
          <p:cNvSpPr/>
          <p:nvPr/>
        </p:nvSpPr>
        <p:spPr>
          <a:xfrm>
            <a:off x="6084168" y="4587974"/>
            <a:ext cx="2466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hlinkClick r:id="rId3"/>
              </a:rPr>
              <a:t>СМОТРЕТЬ ЗДЕСЬ!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457200" y="2571775"/>
            <a:ext cx="3322712" cy="23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b="1" dirty="0" smtClean="0"/>
              <a:t>Производство:</a:t>
            </a:r>
          </a:p>
          <a:p>
            <a:pPr marL="0" lvl="0" indent="0">
              <a:buNone/>
            </a:pPr>
            <a:endParaRPr lang="ru-RU" sz="1400" b="1" dirty="0" smtClean="0"/>
          </a:p>
          <a:p>
            <a:pPr marL="0" lvl="0" indent="0">
              <a:buNone/>
            </a:pPr>
            <a:r>
              <a:rPr lang="ru-RU" sz="1400" b="1" dirty="0" smtClean="0"/>
              <a:t>«</a:t>
            </a:r>
            <a:r>
              <a:rPr lang="ru-RU" sz="1400" b="1" dirty="0" err="1" smtClean="0"/>
              <a:t>ЛизаАлерт</a:t>
            </a:r>
            <a:r>
              <a:rPr lang="ru-RU" sz="1400" b="1" dirty="0"/>
              <a:t>» и АНО «Центр поиска пропавших людей</a:t>
            </a:r>
            <a:r>
              <a:rPr lang="ru-RU" sz="1400" b="1" dirty="0" smtClean="0"/>
              <a:t>»</a:t>
            </a:r>
          </a:p>
          <a:p>
            <a:pPr marL="0" lvl="0" indent="0">
              <a:buNone/>
            </a:pPr>
            <a:endParaRPr lang="ru-RU" sz="1400" b="1" dirty="0"/>
          </a:p>
          <a:p>
            <a:pPr marL="0" lvl="0" indent="0">
              <a:buNone/>
            </a:pPr>
            <a:r>
              <a:rPr lang="ru-RU" sz="1400" b="1" dirty="0" smtClean="0"/>
              <a:t>Первый сезон (6 серий) выходил с августа по ноябрь 2020 года </a:t>
            </a:r>
            <a:endParaRPr sz="1400" b="1" dirty="0"/>
          </a:p>
        </p:txBody>
      </p:sp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467544" y="195486"/>
            <a:ext cx="7427168" cy="21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Документальный сериал «Неспокойные ночи. </a:t>
            </a:r>
            <a:r>
              <a:rPr lang="en-US" sz="3600" dirty="0" err="1" smtClean="0"/>
              <a:t>LizaAlert</a:t>
            </a:r>
            <a:r>
              <a:rPr lang="ru-RU" sz="3600" dirty="0" smtClean="0"/>
              <a:t>»</a:t>
            </a:r>
            <a:endParaRPr sz="3600" dirty="0"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2"/>
          </p:nvPr>
        </p:nvSpPr>
        <p:spPr>
          <a:xfrm>
            <a:off x="3766505" y="2571775"/>
            <a:ext cx="3121200" cy="23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/>
              <a:t>Авторы: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Юлия </a:t>
            </a:r>
            <a:r>
              <a:rPr lang="ru-RU" sz="1400" b="1" dirty="0" err="1" smtClean="0"/>
              <a:t>Будинайте</a:t>
            </a:r>
            <a:r>
              <a:rPr lang="ru-RU" sz="1400" b="1" dirty="0" smtClean="0"/>
              <a:t>, </a:t>
            </a:r>
            <a:br>
              <a:rPr lang="ru-RU" sz="1400" b="1" dirty="0" smtClean="0"/>
            </a:br>
            <a:r>
              <a:rPr lang="ru-RU" sz="1400" b="1" dirty="0" smtClean="0"/>
              <a:t>Тимофей </a:t>
            </a:r>
            <a:r>
              <a:rPr lang="ru-RU" sz="1400" b="1" dirty="0" err="1" smtClean="0"/>
              <a:t>Харкевич</a:t>
            </a:r>
            <a:r>
              <a:rPr lang="ru-RU" sz="1400" b="1" dirty="0" smtClean="0"/>
              <a:t>,</a:t>
            </a:r>
            <a:br>
              <a:rPr lang="ru-RU" sz="1400" b="1" dirty="0" smtClean="0"/>
            </a:br>
            <a:r>
              <a:rPr lang="ru-RU" sz="1400" b="1" dirty="0" smtClean="0"/>
              <a:t>Григорий Сергеев</a:t>
            </a:r>
            <a:br>
              <a:rPr lang="ru-RU" sz="1400" b="1" dirty="0" smtClean="0"/>
            </a:br>
            <a:endParaRPr sz="1400" dirty="0"/>
          </a:p>
        </p:txBody>
      </p:sp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422793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Смотреть на официальном канале </a:t>
            </a:r>
            <a:r>
              <a:rPr lang="en-US" dirty="0" err="1" smtClean="0">
                <a:solidFill>
                  <a:schemeClr val="bg1"/>
                </a:solidFill>
              </a:rPr>
              <a:t>LizaAlert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 smtClean="0">
              <a:solidFill>
                <a:schemeClr val="bg1"/>
              </a:solidFill>
            </a:endParaRPr>
          </a:p>
          <a:p>
            <a:r>
              <a:rPr lang="en-US" sz="1000" dirty="0" smtClean="0">
                <a:solidFill>
                  <a:schemeClr val="bg1"/>
                </a:solidFill>
                <a:hlinkClick r:id="rId4"/>
              </a:rPr>
              <a:t>https</a:t>
            </a:r>
            <a:r>
              <a:rPr lang="en-US" sz="1000" dirty="0">
                <a:solidFill>
                  <a:schemeClr val="bg1"/>
                </a:solidFill>
                <a:hlinkClick r:id="rId4"/>
              </a:rPr>
              <a:t>://</a:t>
            </a:r>
            <a:r>
              <a:rPr lang="en-US" sz="1000" dirty="0" smtClean="0">
                <a:solidFill>
                  <a:schemeClr val="bg1"/>
                </a:solidFill>
                <a:hlinkClick r:id="rId4"/>
              </a:rPr>
              <a:t>www.youtube.com/channel/UCUm9JOp1nf6LIqSKeeU7Erw</a:t>
            </a:r>
            <a:endParaRPr lang="ru-RU" sz="1000" dirty="0" smtClean="0">
              <a:solidFill>
                <a:schemeClr val="bg1"/>
              </a:solidFill>
            </a:endParaRPr>
          </a:p>
          <a:p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5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457200" y="-98813"/>
            <a:ext cx="5698976" cy="21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«Неспокойные ночи.</a:t>
            </a:r>
            <a:r>
              <a:rPr lang="en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" dirty="0" smtClean="0"/>
              <a:t>LizaAlert</a:t>
            </a:r>
            <a:r>
              <a:rPr lang="ru-RU" dirty="0" smtClean="0"/>
              <a:t>»</a:t>
            </a:r>
            <a:endParaRPr dirty="0"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3766505" y="2038375"/>
            <a:ext cx="3121200" cy="23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buNone/>
            </a:pPr>
            <a:r>
              <a:rPr lang="ru-RU" sz="1200" dirty="0" smtClean="0"/>
              <a:t>Члены отряда «</a:t>
            </a:r>
            <a:r>
              <a:rPr lang="ru-RU" sz="1200" dirty="0" err="1" smtClean="0"/>
              <a:t>ЛизаАлерт</a:t>
            </a:r>
            <a:r>
              <a:rPr lang="ru-RU" sz="1200" dirty="0" smtClean="0"/>
              <a:t>» </a:t>
            </a:r>
            <a:r>
              <a:rPr lang="ru-RU" sz="1200" dirty="0"/>
              <a:t>-  обычные люди. Но </a:t>
            </a:r>
            <a:r>
              <a:rPr lang="ru-RU" sz="1200" dirty="0" smtClean="0"/>
              <a:t>когда </a:t>
            </a:r>
            <a:r>
              <a:rPr lang="ru-RU" sz="1200" dirty="0"/>
              <a:t>надвигаются </a:t>
            </a:r>
            <a:r>
              <a:rPr lang="ru-RU" sz="1200" dirty="0" smtClean="0"/>
              <a:t>сумерки </a:t>
            </a:r>
            <a:r>
              <a:rPr lang="ru-RU" sz="1200" dirty="0"/>
              <a:t>и  на горячую линию «</a:t>
            </a:r>
            <a:r>
              <a:rPr lang="ru-RU" sz="1200" dirty="0" err="1"/>
              <a:t>ЛизаАлерт</a:t>
            </a:r>
            <a:r>
              <a:rPr lang="ru-RU" sz="1200" dirty="0"/>
              <a:t>» начинают сыпаться заявки на </a:t>
            </a:r>
            <a:r>
              <a:rPr lang="ru-RU" sz="1200" dirty="0" smtClean="0"/>
              <a:t>поиск,  </a:t>
            </a:r>
            <a:r>
              <a:rPr lang="ru-RU" sz="1200" dirty="0"/>
              <a:t>эти обычные люди – студенты и бизнесмены, многодетные мамы и страховые агенты, повара и поэты – становятся </a:t>
            </a:r>
            <a:r>
              <a:rPr lang="ru-RU" sz="1200" dirty="0" smtClean="0"/>
              <a:t>героями.</a:t>
            </a:r>
            <a:endParaRPr lang="ru-RU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rgbClr val="FFFFFF"/>
              </a:solidFill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57200" y="2038375"/>
            <a:ext cx="3121200" cy="23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buNone/>
            </a:pPr>
            <a:r>
              <a:rPr lang="ru-RU" sz="1200" dirty="0"/>
              <a:t>Бессонные ночи в попытке спасти </a:t>
            </a:r>
            <a:r>
              <a:rPr lang="ru-RU" sz="1200" dirty="0" smtClean="0"/>
              <a:t>чью-то жизнь, </a:t>
            </a:r>
            <a:r>
              <a:rPr lang="ru-RU" sz="1200" dirty="0"/>
              <a:t>десятки звонков на горячую линию, сотни километров, пройденные </a:t>
            </a:r>
            <a:r>
              <a:rPr lang="ru-RU" sz="1200" dirty="0" smtClean="0"/>
              <a:t>добровольцами, </a:t>
            </a:r>
            <a:r>
              <a:rPr lang="ru-RU" sz="1200" dirty="0"/>
              <a:t>тысячи </a:t>
            </a:r>
            <a:r>
              <a:rPr lang="ru-RU" sz="1200" dirty="0" smtClean="0"/>
              <a:t>ориентировок и </a:t>
            </a:r>
            <a:r>
              <a:rPr lang="ru-RU" sz="1200" dirty="0"/>
              <a:t>десятки тысяч снимков, сделанных с </a:t>
            </a:r>
            <a:r>
              <a:rPr lang="ru-RU" sz="1200" dirty="0" err="1" smtClean="0"/>
              <a:t>беспилотников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1763688" y="3906000"/>
            <a:ext cx="6430500" cy="11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200" dirty="0"/>
              <a:t>«Людей </a:t>
            </a:r>
            <a:r>
              <a:rPr lang="ru-RU" sz="1200" dirty="0" smtClean="0"/>
              <a:t>на поисках никогда не будет слишком много… Их всегда будет не хватать», </a:t>
            </a:r>
            <a:r>
              <a:rPr lang="ru-RU" sz="1200" dirty="0"/>
              <a:t>- говорят герои </a:t>
            </a:r>
            <a:r>
              <a:rPr lang="ru-RU" sz="1200" dirty="0" smtClean="0"/>
              <a:t>сериала</a:t>
            </a:r>
            <a:r>
              <a:rPr lang="ru-RU" sz="1200" dirty="0"/>
              <a:t>, члены отряда.  И они правы. Чем больше людей выйдет на поиски, тем больше будет шансов, что вместе они смогут сохранить чью-то жизнь… </a:t>
            </a:r>
            <a:endParaRPr lang="ru-RU" sz="1200" dirty="0" smtClean="0"/>
          </a:p>
          <a:p>
            <a:r>
              <a:rPr lang="ru-RU" sz="1200" dirty="0" smtClean="0"/>
              <a:t>Привлечение в отряд новых добровольцев – главная задача проекта.</a:t>
            </a:r>
            <a:endParaRPr lang="ru-RU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44811"/>
            <a:ext cx="720080" cy="73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>
            <a:spLocks noGrp="1"/>
          </p:cNvSpPr>
          <p:nvPr>
            <p:ph type="ctrTitle" idx="4294967295"/>
          </p:nvPr>
        </p:nvSpPr>
        <p:spPr>
          <a:xfrm>
            <a:off x="685800" y="571800"/>
            <a:ext cx="38811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1</a:t>
            </a:r>
            <a:r>
              <a:rPr lang="en" sz="3600" dirty="0" smtClean="0"/>
              <a:t>,</a:t>
            </a:r>
            <a:r>
              <a:rPr lang="ru-RU" sz="3600" dirty="0" smtClean="0"/>
              <a:t>6</a:t>
            </a:r>
            <a:r>
              <a:rPr lang="en-US" sz="3600" dirty="0" smtClean="0"/>
              <a:t>47</a:t>
            </a:r>
            <a:r>
              <a:rPr lang="en" sz="3600" dirty="0" smtClean="0"/>
              <a:t>,780</a:t>
            </a:r>
            <a:endParaRPr sz="3600" dirty="0"/>
          </a:p>
        </p:txBody>
      </p:sp>
      <p:sp>
        <p:nvSpPr>
          <p:cNvPr id="185" name="Google Shape;185;p28"/>
          <p:cNvSpPr txBox="1">
            <a:spLocks noGrp="1"/>
          </p:cNvSpPr>
          <p:nvPr>
            <p:ph type="subTitle" idx="4294967295"/>
          </p:nvPr>
        </p:nvSpPr>
        <p:spPr>
          <a:xfrm>
            <a:off x="685800" y="1258908"/>
            <a:ext cx="38811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Более полутора миллионов просмотров*</a:t>
            </a:r>
            <a:endParaRPr dirty="0"/>
          </a:p>
        </p:txBody>
      </p:sp>
      <p:sp>
        <p:nvSpPr>
          <p:cNvPr id="186" name="Google Shape;186;p28"/>
          <p:cNvSpPr txBox="1">
            <a:spLocks noGrp="1"/>
          </p:cNvSpPr>
          <p:nvPr>
            <p:ph type="ctrTitle" idx="4294967295"/>
          </p:nvPr>
        </p:nvSpPr>
        <p:spPr>
          <a:xfrm>
            <a:off x="685800" y="3353094"/>
            <a:ext cx="38811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1</a:t>
            </a:r>
            <a:r>
              <a:rPr lang="ru-RU" sz="3600" dirty="0" smtClean="0"/>
              <a:t>150</a:t>
            </a:r>
            <a:endParaRPr sz="3600" dirty="0"/>
          </a:p>
        </p:txBody>
      </p:sp>
      <p:sp>
        <p:nvSpPr>
          <p:cNvPr id="187" name="Google Shape;187;p28"/>
          <p:cNvSpPr txBox="1">
            <a:spLocks noGrp="1"/>
          </p:cNvSpPr>
          <p:nvPr>
            <p:ph type="subTitle" idx="4294967295"/>
          </p:nvPr>
        </p:nvSpPr>
        <p:spPr>
          <a:xfrm>
            <a:off x="685800" y="4040201"/>
            <a:ext cx="38811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Более тысячи восторженных комментариев на </a:t>
            </a:r>
            <a:r>
              <a:rPr lang="en-US" dirty="0" smtClean="0"/>
              <a:t>YouTube</a:t>
            </a:r>
            <a:endParaRPr dirty="0"/>
          </a:p>
        </p:txBody>
      </p:sp>
      <p:sp>
        <p:nvSpPr>
          <p:cNvPr id="188" name="Google Shape;188;p28"/>
          <p:cNvSpPr txBox="1">
            <a:spLocks noGrp="1"/>
          </p:cNvSpPr>
          <p:nvPr>
            <p:ph type="ctrTitle" idx="4294967295"/>
          </p:nvPr>
        </p:nvSpPr>
        <p:spPr>
          <a:xfrm>
            <a:off x="685800" y="1962447"/>
            <a:ext cx="38811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15</a:t>
            </a:r>
            <a:r>
              <a:rPr lang="en" sz="3600" dirty="0" smtClean="0"/>
              <a:t>,928</a:t>
            </a:r>
            <a:endParaRPr sz="3600" dirty="0"/>
          </a:p>
        </p:txBody>
      </p:sp>
      <p:sp>
        <p:nvSpPr>
          <p:cNvPr id="189" name="Google Shape;189;p28"/>
          <p:cNvSpPr txBox="1">
            <a:spLocks noGrp="1"/>
          </p:cNvSpPr>
          <p:nvPr>
            <p:ph type="subTitle" idx="4294967295"/>
          </p:nvPr>
        </p:nvSpPr>
        <p:spPr>
          <a:xfrm>
            <a:off x="685800" y="2649554"/>
            <a:ext cx="38811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Более пятнадцати тысяч «</a:t>
            </a:r>
            <a:r>
              <a:rPr lang="ru-RU" dirty="0" err="1" smtClean="0"/>
              <a:t>лайков</a:t>
            </a:r>
            <a:r>
              <a:rPr lang="ru-RU" dirty="0" smtClean="0"/>
              <a:t>» на </a:t>
            </a:r>
            <a:r>
              <a:rPr lang="en-US" dirty="0" smtClean="0"/>
              <a:t>YouTube</a:t>
            </a:r>
            <a:endParaRPr dirty="0"/>
          </a:p>
        </p:txBody>
      </p:sp>
      <p:sp>
        <p:nvSpPr>
          <p:cNvPr id="190" name="Google Shape;190;p28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9" name="Google Shape;187;p28"/>
          <p:cNvSpPr txBox="1">
            <a:spLocks/>
          </p:cNvSpPr>
          <p:nvPr/>
        </p:nvSpPr>
        <p:spPr>
          <a:xfrm>
            <a:off x="4499992" y="4247069"/>
            <a:ext cx="4392488" cy="4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▫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Zilla Slab Light"/>
              <a:buChar char="▪"/>
              <a:defRPr sz="18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>
              <a:buNone/>
            </a:pPr>
            <a:r>
              <a:rPr lang="en-US" sz="1000" dirty="0" smtClean="0"/>
              <a:t>* C </a:t>
            </a:r>
            <a:r>
              <a:rPr lang="ru-RU" sz="1000" dirty="0" smtClean="0"/>
              <a:t>августа 2020 по </a:t>
            </a:r>
            <a:r>
              <a:rPr lang="ru-RU" sz="1000" dirty="0" err="1" smtClean="0"/>
              <a:t>н.в</a:t>
            </a:r>
            <a:r>
              <a:rPr lang="ru-RU" sz="1000" dirty="0" smtClean="0"/>
              <a:t>., на основных площадках: </a:t>
            </a:r>
            <a:r>
              <a:rPr lang="ru-RU" sz="1000" dirty="0"/>
              <a:t>официальный </a:t>
            </a:r>
            <a:r>
              <a:rPr lang="en-US" sz="1000" dirty="0"/>
              <a:t>YouTube </a:t>
            </a:r>
            <a:r>
              <a:rPr lang="ru-RU" sz="1000" dirty="0"/>
              <a:t>канал </a:t>
            </a:r>
            <a:r>
              <a:rPr lang="en-US" sz="1000" dirty="0" err="1"/>
              <a:t>LizaAlert</a:t>
            </a:r>
            <a:r>
              <a:rPr lang="ru-RU" sz="1000" dirty="0"/>
              <a:t>, Яндекс-эфир и страница «</a:t>
            </a:r>
            <a:r>
              <a:rPr lang="ru-RU" sz="1000" dirty="0" err="1"/>
              <a:t>ЛизаАлерт</a:t>
            </a:r>
            <a:r>
              <a:rPr lang="ru-RU" sz="1000" dirty="0"/>
              <a:t>» в ВК</a:t>
            </a:r>
            <a:r>
              <a:rPr lang="ru-RU" sz="1000" dirty="0" smtClean="0"/>
              <a:t>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1661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107504" y="51470"/>
            <a:ext cx="5266928" cy="9311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Просмотры серий</a:t>
            </a:r>
            <a:endParaRPr sz="3600" dirty="0"/>
          </a:p>
        </p:txBody>
      </p:sp>
      <p:graphicFrame>
        <p:nvGraphicFramePr>
          <p:cNvPr id="157" name="Google Shape;157;p25"/>
          <p:cNvGraphicFramePr/>
          <p:nvPr>
            <p:extLst>
              <p:ext uri="{D42A27DB-BD31-4B8C-83A1-F6EECF244321}">
                <p14:modId xmlns:p14="http://schemas.microsoft.com/office/powerpoint/2010/main" val="750692390"/>
              </p:ext>
            </p:extLst>
          </p:nvPr>
        </p:nvGraphicFramePr>
        <p:xfrm>
          <a:off x="251520" y="915566"/>
          <a:ext cx="8330853" cy="3973585"/>
        </p:xfrm>
        <a:graphic>
          <a:graphicData uri="http://schemas.openxmlformats.org/drawingml/2006/table">
            <a:tbl>
              <a:tblPr>
                <a:noFill/>
                <a:tableStyleId>{CFBDFB13-4470-49AD-9016-117E9C7E1502}</a:tableStyleId>
              </a:tblPr>
              <a:tblGrid>
                <a:gridCol w="1299308"/>
                <a:gridCol w="2296526"/>
                <a:gridCol w="1278634"/>
                <a:gridCol w="1224136"/>
                <a:gridCol w="1102196"/>
                <a:gridCol w="1130053"/>
              </a:tblGrid>
              <a:tr h="35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Название</a:t>
                      </a:r>
                      <a:r>
                        <a:rPr lang="ru-RU" baseline="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 серии</a:t>
                      </a:r>
                      <a:endParaRPr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YouTube</a:t>
                      </a:r>
                      <a:endParaRPr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ВК</a:t>
                      </a:r>
                      <a:endParaRPr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Яндекс-эфир</a:t>
                      </a:r>
                      <a:endParaRPr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ИТОГО</a:t>
                      </a:r>
                      <a:endParaRPr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66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1 серия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«Юра, б…, стойте на месте!».</a:t>
                      </a:r>
                      <a:endParaRPr sz="12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80</a:t>
                      </a:r>
                      <a:r>
                        <a:rPr lang="ru-RU" sz="1800" baseline="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 200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254 000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11 000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345 200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66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 серия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«Грибы… Это не про нее!»</a:t>
                      </a:r>
                      <a:endParaRPr sz="12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52 800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208 000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35 300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331 400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66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3 серия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«Не лезь ко мне в душу фонарем»</a:t>
                      </a:r>
                      <a:endParaRPr sz="12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45 100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173 000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47 300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265 400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66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4 серия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«Это какая-то запретная зона»</a:t>
                      </a:r>
                      <a:endParaRPr sz="12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44 200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129 000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4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177 400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66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5 серия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«Здесь</a:t>
                      </a:r>
                      <a:r>
                        <a:rPr lang="ru-RU" sz="1200" baseline="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 никто никогда не терялся»</a:t>
                      </a:r>
                      <a:endParaRPr sz="12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40 100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222 500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26 900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289 500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66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6 серия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«Это точно было вчера?»</a:t>
                      </a:r>
                      <a:endParaRPr sz="12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45 080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162 200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31 600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238 880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66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ИТОГО</a:t>
                      </a:r>
                      <a:endParaRPr sz="12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1 647 780</a:t>
                      </a: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bg1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58" name="Google Shape;158;p25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28402"/>
            <a:ext cx="5906616" cy="1159800"/>
          </a:xfrm>
        </p:spPr>
        <p:txBody>
          <a:bodyPr/>
          <a:lstStyle/>
          <a:p>
            <a:r>
              <a:rPr lang="ru-RU" sz="3600" dirty="0" smtClean="0"/>
              <a:t>Официальный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YouTube </a:t>
            </a:r>
            <a:r>
              <a:rPr lang="ru-RU" sz="3600" dirty="0" smtClean="0"/>
              <a:t>канал </a:t>
            </a:r>
            <a:r>
              <a:rPr lang="en-US" sz="3600" dirty="0" err="1" smtClean="0"/>
              <a:t>LizaAlert</a:t>
            </a:r>
            <a:endParaRPr lang="ru-RU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42" y="195486"/>
            <a:ext cx="6084168" cy="100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0" y="1207237"/>
            <a:ext cx="8308760" cy="72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69;p15"/>
          <p:cNvSpPr txBox="1">
            <a:spLocks/>
          </p:cNvSpPr>
          <p:nvPr/>
        </p:nvSpPr>
        <p:spPr>
          <a:xfrm>
            <a:off x="5324048" y="2139702"/>
            <a:ext cx="41148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ru-RU" sz="1200" b="1" dirty="0" smtClean="0">
                <a:solidFill>
                  <a:schemeClr val="lt1"/>
                </a:solidFill>
              </a:rPr>
              <a:t>Было разработано единое стилистическое решение официального </a:t>
            </a:r>
            <a:r>
              <a:rPr lang="en-US" sz="1200" b="1" dirty="0" smtClean="0">
                <a:solidFill>
                  <a:schemeClr val="lt1"/>
                </a:solidFill>
              </a:rPr>
              <a:t>YouTube </a:t>
            </a:r>
            <a:r>
              <a:rPr lang="ru-RU" sz="1200" b="1" dirty="0" smtClean="0">
                <a:solidFill>
                  <a:schemeClr val="lt1"/>
                </a:solidFill>
              </a:rPr>
              <a:t>канала «</a:t>
            </a:r>
            <a:r>
              <a:rPr lang="ru-RU" sz="1200" b="1" dirty="0" err="1" smtClean="0">
                <a:solidFill>
                  <a:schemeClr val="lt1"/>
                </a:solidFill>
              </a:rPr>
              <a:t>ЛизаАлерт</a:t>
            </a:r>
            <a:r>
              <a:rPr lang="ru-RU" sz="1200" b="1" dirty="0" smtClean="0">
                <a:solidFill>
                  <a:schemeClr val="lt1"/>
                </a:solidFill>
              </a:rPr>
              <a:t>»</a:t>
            </a:r>
            <a:endParaRPr lang="en-US" sz="1200" b="1" dirty="0" smtClean="0">
              <a:solidFill>
                <a:schemeClr val="lt1"/>
              </a:solidFill>
            </a:endParaRPr>
          </a:p>
          <a:p>
            <a:endParaRPr lang="en-US" dirty="0"/>
          </a:p>
        </p:txBody>
      </p:sp>
      <p:sp>
        <p:nvSpPr>
          <p:cNvPr id="6" name="Google Shape;69;p15"/>
          <p:cNvSpPr txBox="1">
            <a:spLocks/>
          </p:cNvSpPr>
          <p:nvPr/>
        </p:nvSpPr>
        <p:spPr>
          <a:xfrm>
            <a:off x="4691172" y="3795886"/>
            <a:ext cx="4310698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ru-RU" sz="1200" b="1" dirty="0" smtClean="0">
                <a:solidFill>
                  <a:schemeClr val="lt1"/>
                </a:solidFill>
              </a:rPr>
              <a:t>С начала выхода сериала (август 2020г.) количество подписчиков выросло в три раза, и в мае 2021 приблизилось к отметке 25 000.</a:t>
            </a:r>
            <a:br>
              <a:rPr lang="ru-RU" sz="1200" b="1" dirty="0" smtClean="0">
                <a:solidFill>
                  <a:schemeClr val="lt1"/>
                </a:solidFill>
              </a:rPr>
            </a:br>
            <a:r>
              <a:rPr lang="ru-RU" sz="1200" b="1" dirty="0" smtClean="0">
                <a:solidFill>
                  <a:schemeClr val="lt1"/>
                </a:solidFill>
              </a:rPr>
              <a:t/>
            </a:r>
            <a:br>
              <a:rPr lang="ru-RU" sz="1200" b="1" dirty="0" smtClean="0">
                <a:solidFill>
                  <a:schemeClr val="lt1"/>
                </a:solidFill>
              </a:rPr>
            </a:br>
            <a:r>
              <a:rPr lang="ru-RU" sz="800" b="1" dirty="0" smtClean="0">
                <a:solidFill>
                  <a:schemeClr val="lt1"/>
                </a:solidFill>
              </a:rPr>
              <a:t>(По состоянию на 28.05.2021 г. – 24 765)</a:t>
            </a:r>
            <a:endParaRPr lang="en-US" sz="800" b="1" dirty="0" smtClean="0">
              <a:solidFill>
                <a:schemeClr val="lt1"/>
              </a:solidFill>
            </a:endParaRPr>
          </a:p>
          <a:p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6192"/>
            <a:ext cx="8117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4750" y="4684306"/>
            <a:ext cx="16739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СМОТРЕТЬ ЗДЕСЬ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457200" y="434587"/>
            <a:ext cx="5626968" cy="21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/>
              <a:t>«Новенькие» </a:t>
            </a:r>
            <a:br>
              <a:rPr lang="ru-RU" sz="3600" dirty="0" smtClean="0"/>
            </a:br>
            <a:r>
              <a:rPr lang="ru-RU" sz="3600" dirty="0" smtClean="0"/>
              <a:t>в отряде </a:t>
            </a:r>
            <a:r>
              <a:rPr lang="ru-RU" sz="3600" dirty="0" err="1" smtClean="0"/>
              <a:t>ЛизаАлерт</a:t>
            </a:r>
            <a:endParaRPr sz="3600" dirty="0"/>
          </a:p>
        </p:txBody>
      </p:sp>
      <p:graphicFrame>
        <p:nvGraphicFramePr>
          <p:cNvPr id="157" name="Google Shape;157;p25"/>
          <p:cNvGraphicFramePr/>
          <p:nvPr>
            <p:extLst>
              <p:ext uri="{D42A27DB-BD31-4B8C-83A1-F6EECF244321}">
                <p14:modId xmlns:p14="http://schemas.microsoft.com/office/powerpoint/2010/main" val="2239630801"/>
              </p:ext>
            </p:extLst>
          </p:nvPr>
        </p:nvGraphicFramePr>
        <p:xfrm>
          <a:off x="556009" y="2724181"/>
          <a:ext cx="3960975" cy="1282575"/>
        </p:xfrm>
        <a:graphic>
          <a:graphicData uri="http://schemas.openxmlformats.org/drawingml/2006/table">
            <a:tbl>
              <a:tblPr>
                <a:noFill/>
                <a:tableStyleId>{CFBDFB13-4470-49AD-9016-117E9C7E1502}</a:tableStyleId>
              </a:tblPr>
              <a:tblGrid>
                <a:gridCol w="1320325"/>
                <a:gridCol w="1320325"/>
                <a:gridCol w="1320325"/>
              </a:tblGrid>
              <a:tr h="35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3-й</a:t>
                      </a:r>
                      <a:r>
                        <a:rPr lang="ru-RU" baseline="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 квартал</a:t>
                      </a:r>
                      <a:endParaRPr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4-й</a:t>
                      </a:r>
                      <a:r>
                        <a:rPr lang="ru-RU" baseline="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 квартал</a:t>
                      </a:r>
                      <a:endParaRPr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66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2019-й год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3263 чел.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2681 чел.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66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2020-й</a:t>
                      </a:r>
                      <a:r>
                        <a:rPr lang="ru-RU" sz="1800" baseline="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 год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3</a:t>
                      </a:r>
                      <a:r>
                        <a:rPr lang="ru-RU" sz="1800" dirty="0" smtClean="0">
                          <a:solidFill>
                            <a:srgbClr val="FFFFFF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700 чел.</a:t>
                      </a:r>
                      <a:endParaRPr sz="1800" dirty="0">
                        <a:solidFill>
                          <a:srgbClr val="FFFFFF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latin typeface="Zilla Slab Light"/>
                          <a:ea typeface="Zilla Slab Light"/>
                          <a:cs typeface="Zilla Slab Light"/>
                          <a:sym typeface="Zilla Slab Light"/>
                        </a:rPr>
                        <a:t>7085 чел.</a:t>
                      </a:r>
                      <a:endParaRPr sz="1800" dirty="0">
                        <a:solidFill>
                          <a:srgbClr val="FF0000"/>
                        </a:solidFill>
                        <a:latin typeface="Zilla Slab Light"/>
                        <a:ea typeface="Zilla Slab Light"/>
                        <a:cs typeface="Zilla Slab Light"/>
                        <a:sym typeface="Zilla Slab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58" name="Google Shape;158;p25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" name="Google Shape;69;p15"/>
          <p:cNvSpPr txBox="1">
            <a:spLocks/>
          </p:cNvSpPr>
          <p:nvPr/>
        </p:nvSpPr>
        <p:spPr>
          <a:xfrm>
            <a:off x="467544" y="4586259"/>
            <a:ext cx="7290551" cy="5572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ru-RU" sz="1200" b="1" dirty="0" smtClean="0">
                <a:solidFill>
                  <a:schemeClr val="lt1"/>
                </a:solidFill>
              </a:rPr>
              <a:t>Динамика роста количества регистраций волонтеров на форуме «</a:t>
            </a:r>
            <a:r>
              <a:rPr lang="ru-RU" sz="1200" b="1" dirty="0" err="1" smtClean="0">
                <a:solidFill>
                  <a:schemeClr val="lt1"/>
                </a:solidFill>
              </a:rPr>
              <a:t>ЛизаАлерт</a:t>
            </a:r>
            <a:r>
              <a:rPr lang="ru-RU" sz="1200" b="1" dirty="0" smtClean="0">
                <a:solidFill>
                  <a:schemeClr val="lt1"/>
                </a:solidFill>
              </a:rPr>
              <a:t>»</a:t>
            </a:r>
            <a:endParaRPr lang="en-US" sz="1200" b="1" dirty="0" smtClean="0">
              <a:solidFill>
                <a:schemeClr val="l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74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48459" y="1521000"/>
            <a:ext cx="5942400" cy="28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Кажется, что это – супергерои</a:t>
            </a:r>
            <a:r>
              <a:rPr lang="en" dirty="0" smtClean="0"/>
              <a:t>.</a:t>
            </a:r>
            <a:r>
              <a:rPr lang="ru-RU" dirty="0" smtClean="0"/>
              <a:t> Но нет. Обычные люди. Хотя да, супергерои). Спасибо!</a:t>
            </a:r>
            <a:endParaRPr dirty="0"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579950" y="4588275"/>
            <a:ext cx="525600" cy="5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32" y="555526"/>
            <a:ext cx="3195865" cy="69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79862"/>
            <a:ext cx="40576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66911"/>
            <a:ext cx="4073511" cy="46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7" y="3570336"/>
            <a:ext cx="31813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20" y="4381103"/>
            <a:ext cx="7622877" cy="60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" indent="0">
              <a:buNone/>
            </a:pPr>
            <a:r>
              <a:rPr lang="ru-RU" dirty="0" smtClean="0"/>
              <a:t>Хочу быть с вами, </a:t>
            </a:r>
            <a:br>
              <a:rPr lang="ru-RU" dirty="0" smtClean="0"/>
            </a:br>
            <a:r>
              <a:rPr lang="ru-RU" dirty="0" err="1" smtClean="0"/>
              <a:t>ЛизаАлерт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409264"/>
            <a:ext cx="5616623" cy="5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11" y="195486"/>
            <a:ext cx="38671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81" y="3935199"/>
            <a:ext cx="5040560" cy="44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3" y="3495849"/>
            <a:ext cx="4239048" cy="39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87" y="3075806"/>
            <a:ext cx="4661148" cy="36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lamon template">
  <a:themeElements>
    <a:clrScheme name="Custom 347">
      <a:dk1>
        <a:srgbClr val="000000"/>
      </a:dk1>
      <a:lt1>
        <a:srgbClr val="FFFFFF"/>
      </a:lt1>
      <a:dk2>
        <a:srgbClr val="DBE0E7"/>
      </a:dk2>
      <a:lt2>
        <a:srgbClr val="41516B"/>
      </a:lt2>
      <a:accent1>
        <a:srgbClr val="60B0F0"/>
      </a:accent1>
      <a:accent2>
        <a:srgbClr val="FDBA41"/>
      </a:accent2>
      <a:accent3>
        <a:srgbClr val="BADB6F"/>
      </a:accent3>
      <a:accent4>
        <a:srgbClr val="68DAE4"/>
      </a:accent4>
      <a:accent5>
        <a:srgbClr val="A59DDF"/>
      </a:accent5>
      <a:accent6>
        <a:srgbClr val="F56464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497</Words>
  <Application>Microsoft Office PowerPoint</Application>
  <PresentationFormat>Экран (16:9)</PresentationFormat>
  <Paragraphs>101</Paragraphs>
  <Slides>12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Zilla Slab Highlight</vt:lpstr>
      <vt:lpstr>Helvetica Neue Light</vt:lpstr>
      <vt:lpstr>Zilla Slab Light</vt:lpstr>
      <vt:lpstr>Palamon template</vt:lpstr>
      <vt:lpstr>Презентация PowerPoint</vt:lpstr>
      <vt:lpstr>Документальный сериал «Неспокойные ночи. LizaAlert»</vt:lpstr>
      <vt:lpstr>«Неспокойные ночи.  LizaAlert»</vt:lpstr>
      <vt:lpstr>1,647,780</vt:lpstr>
      <vt:lpstr>Просмотры серий</vt:lpstr>
      <vt:lpstr>Официальный   YouTube канал LizaAlert</vt:lpstr>
      <vt:lpstr>«Новенькие»  в отряде ЛизаАлерт</vt:lpstr>
      <vt:lpstr>Презентация PowerPoint</vt:lpstr>
      <vt:lpstr>Презентация PowerPoint</vt:lpstr>
      <vt:lpstr>Презентация PowerPoint</vt:lpstr>
      <vt:lpstr>«Неспокойные ночи. LizaAlert»:  5 аргументов для тех, кто еще сомневается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«Неспокойные ночи. LizaAlert»</dc:title>
  <dc:creator>Lenovo</dc:creator>
  <cp:lastModifiedBy>Lenovo</cp:lastModifiedBy>
  <cp:revision>33</cp:revision>
  <dcterms:modified xsi:type="dcterms:W3CDTF">2021-05-28T15:29:10Z</dcterms:modified>
</cp:coreProperties>
</file>