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04" r:id="rId3"/>
    <p:sldId id="294" r:id="rId4"/>
    <p:sldId id="305" r:id="rId5"/>
    <p:sldId id="303" r:id="rId6"/>
    <p:sldId id="299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598"/>
    <a:srgbClr val="3140F6"/>
    <a:srgbClr val="3355FD"/>
    <a:srgbClr val="A1C1FB"/>
    <a:srgbClr val="98CDFE"/>
    <a:srgbClr val="6FA0F9"/>
    <a:srgbClr val="8FD452"/>
    <a:srgbClr val="E09AFC"/>
    <a:srgbClr val="4340A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ydra\social\2021%20&#1075;&#1086;&#1076;\4_&#1057;&#1054;&#1053;&#1050;&#1054;\13_&#1050;&#1086;&#1085;&#1082;&#1091;&#1088;&#1089;\vkontakte_group190177429_2019-12-01_2021-05-25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Hydra\social\2021%20&#1075;&#1086;&#1076;\4_&#1057;&#1054;&#1053;&#1050;&#1054;\13_&#1050;&#1086;&#1085;&#1082;&#1091;&#1088;&#1089;\vkontakte_group190177429_2019-12-01_2021-05-25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7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81632225237523E-2"/>
          <c:y val="8.2641986607711049E-2"/>
          <c:w val="0.9658673474324182"/>
          <c:h val="0.68845042830099512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процент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Лист1!$B$2:$B$10</c:f>
              <c:strCache>
                <c:ptCount val="9"/>
                <c:pt idx="0">
                  <c:v>Екатеринбург</c:v>
                </c:pt>
                <c:pt idx="1">
                  <c:v>Ревда</c:v>
                </c:pt>
                <c:pt idx="2">
                  <c:v>Нижний Тагил</c:v>
                </c:pt>
                <c:pt idx="3">
                  <c:v>Лесной</c:v>
                </c:pt>
                <c:pt idx="4">
                  <c:v>Каменск-Уральский</c:v>
                </c:pt>
                <c:pt idx="5">
                  <c:v>Новоуральск</c:v>
                </c:pt>
                <c:pt idx="6">
                  <c:v>Артемовский</c:v>
                </c:pt>
                <c:pt idx="7">
                  <c:v>Первоуральск</c:v>
                </c:pt>
                <c:pt idx="8">
                  <c:v>другие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54.36</c:v>
                </c:pt>
                <c:pt idx="1">
                  <c:v>6.14</c:v>
                </c:pt>
                <c:pt idx="2">
                  <c:v>5.19</c:v>
                </c:pt>
                <c:pt idx="3">
                  <c:v>4.88</c:v>
                </c:pt>
                <c:pt idx="4">
                  <c:v>2.82</c:v>
                </c:pt>
                <c:pt idx="5">
                  <c:v>2.0699999999999998</c:v>
                </c:pt>
                <c:pt idx="6">
                  <c:v>1.77</c:v>
                </c:pt>
                <c:pt idx="7">
                  <c:v>1.35</c:v>
                </c:pt>
                <c:pt idx="8">
                  <c:v>21.42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1047239819661809"/>
          <c:w val="0.99921758890041035"/>
          <c:h val="0.1741544301667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Лист2!$C$1</c:f>
              <c:strCache>
                <c:ptCount val="1"/>
                <c:pt idx="0">
                  <c:v>количество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Лист2!$B$2:$B$3</c:f>
              <c:strCache>
                <c:ptCount val="2"/>
                <c:pt idx="0">
                  <c:v>Просмотры с мобильных устройств</c:v>
                </c:pt>
                <c:pt idx="1">
                  <c:v>Просмотры с компьютеров</c:v>
                </c:pt>
              </c:strCache>
            </c:strRef>
          </c:cat>
          <c:val>
            <c:numRef>
              <c:f>Лист2!$C$2:$C$3</c:f>
              <c:numCache>
                <c:formatCode>General</c:formatCode>
                <c:ptCount val="2"/>
                <c:pt idx="0">
                  <c:v>79.22</c:v>
                </c:pt>
                <c:pt idx="1">
                  <c:v>20.78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517875498018362E-2"/>
          <c:y val="0.80414444468611224"/>
          <c:w val="0.93254356795736071"/>
          <c:h val="0.11489267074018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93C23-147B-46C9-8F26-02F73C5743C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85CEBA-8EC6-4062-93B3-40F16F5348D4}">
      <dgm:prSet/>
      <dgm:spPr/>
      <dgm:t>
        <a:bodyPr/>
        <a:lstStyle/>
        <a:p>
          <a:pPr rtl="0"/>
          <a:r>
            <a:rPr lang="ru-RU" b="1" dirty="0" smtClean="0">
              <a:effectLst/>
              <a:latin typeface="Century Gothic" panose="020B0502020202020204" pitchFamily="34" charset="0"/>
            </a:rPr>
            <a:t>1. Повышение эффективности информационного взаимодействия </a:t>
          </a:r>
          <a:endParaRPr lang="ru-RU" b="1" dirty="0">
            <a:effectLst/>
            <a:latin typeface="Century Gothic" panose="020B0502020202020204" pitchFamily="34" charset="0"/>
          </a:endParaRPr>
        </a:p>
      </dgm:t>
    </dgm:pt>
    <dgm:pt modelId="{01FB410F-C6FD-435E-9EAA-CC35F2AF770A}" type="parTrans" cxnId="{F7F72903-3520-45BB-86E2-F4F290F1E290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E463CE95-032F-4D0C-AE95-1CF514B34ED7}" type="sibTrans" cxnId="{F7F72903-3520-45BB-86E2-F4F290F1E290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A151D22C-38B0-4420-8A96-FB9B0B6DB1DE}">
      <dgm:prSet/>
      <dgm:spPr/>
      <dgm:t>
        <a:bodyPr/>
        <a:lstStyle/>
        <a:p>
          <a:pPr rtl="0"/>
          <a:r>
            <a:rPr lang="ru-RU" b="1" smtClean="0">
              <a:effectLst/>
              <a:latin typeface="Century Gothic" panose="020B0502020202020204" pitchFamily="34" charset="0"/>
            </a:rPr>
            <a:t>2. Повышение открытости и доступности информации о мерах поддержки некоммерческого сектора </a:t>
          </a:r>
          <a:endParaRPr lang="ru-RU" b="1">
            <a:effectLst/>
            <a:latin typeface="Century Gothic" panose="020B0502020202020204" pitchFamily="34" charset="0"/>
          </a:endParaRPr>
        </a:p>
      </dgm:t>
    </dgm:pt>
    <dgm:pt modelId="{35EF6A04-B36F-4235-953D-C6612265E8F1}" type="parTrans" cxnId="{F6EC5F1B-CCE0-4CC1-9D11-DA6E59DBC408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2E9E7653-FC0F-4B99-873D-9395F0F721A5}" type="sibTrans" cxnId="{F6EC5F1B-CCE0-4CC1-9D11-DA6E59DBC408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85F16A5F-A51F-4302-984E-1E8707A8F89D}">
      <dgm:prSet/>
      <dgm:spPr/>
      <dgm:t>
        <a:bodyPr/>
        <a:lstStyle/>
        <a:p>
          <a:pPr rtl="0"/>
          <a:r>
            <a:rPr lang="ru-RU" b="1" dirty="0" smtClean="0">
              <a:effectLst/>
              <a:latin typeface="Century Gothic" panose="020B0502020202020204" pitchFamily="34" charset="0"/>
            </a:rPr>
            <a:t>3. Оперативное информирование по актуальным вопросам развития некоммерческого сектора</a:t>
          </a:r>
          <a:endParaRPr lang="ru-RU" b="1" dirty="0">
            <a:effectLst/>
            <a:latin typeface="Century Gothic" panose="020B0502020202020204" pitchFamily="34" charset="0"/>
          </a:endParaRPr>
        </a:p>
      </dgm:t>
    </dgm:pt>
    <dgm:pt modelId="{B6C12353-1B8D-4B96-B4CB-3FB01EC482A3}" type="parTrans" cxnId="{94D05CE5-F494-49D8-BFA1-FC461E0EB7B1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C01F2311-C620-479B-8D69-967383641033}" type="sibTrans" cxnId="{94D05CE5-F494-49D8-BFA1-FC461E0EB7B1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4EE60A77-43BF-40A2-BE5C-BDA7AB872879}">
      <dgm:prSet/>
      <dgm:spPr/>
      <dgm:t>
        <a:bodyPr/>
        <a:lstStyle/>
        <a:p>
          <a:pPr rtl="0"/>
          <a:r>
            <a:rPr lang="ru-RU" b="1" dirty="0" smtClean="0">
              <a:effectLst/>
              <a:latin typeface="Century Gothic" panose="020B0502020202020204" pitchFamily="34" charset="0"/>
            </a:rPr>
            <a:t>4. Информирование жителей Свердловской области о деятельности СО НКО</a:t>
          </a:r>
          <a:endParaRPr lang="ru-RU" b="1" dirty="0">
            <a:effectLst/>
            <a:latin typeface="Century Gothic" panose="020B0502020202020204" pitchFamily="34" charset="0"/>
          </a:endParaRPr>
        </a:p>
      </dgm:t>
    </dgm:pt>
    <dgm:pt modelId="{C2DF7588-8D77-48E5-84B6-614241FDCFA4}" type="parTrans" cxnId="{58D22EC0-2CA8-4755-852B-4F9626F1F969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5EEC085C-185C-432F-BFC5-5375958189AD}" type="sibTrans" cxnId="{58D22EC0-2CA8-4755-852B-4F9626F1F969}">
      <dgm:prSet/>
      <dgm:spPr/>
      <dgm:t>
        <a:bodyPr/>
        <a:lstStyle/>
        <a:p>
          <a:endParaRPr lang="ru-RU" b="1">
            <a:effectLst/>
            <a:latin typeface="Century Gothic" panose="020B0502020202020204" pitchFamily="34" charset="0"/>
          </a:endParaRPr>
        </a:p>
      </dgm:t>
    </dgm:pt>
    <dgm:pt modelId="{5DC41F0F-0D1E-4BB8-9EDE-10CE2F795579}" type="pres">
      <dgm:prSet presAssocID="{78993C23-147B-46C9-8F26-02F73C5743C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54E8E3-689F-4452-A945-0C2E25EE88B5}" type="pres">
      <dgm:prSet presAssocID="{78993C23-147B-46C9-8F26-02F73C5743C6}" presName="dummyMaxCanvas" presStyleCnt="0">
        <dgm:presLayoutVars/>
      </dgm:prSet>
      <dgm:spPr/>
    </dgm:pt>
    <dgm:pt modelId="{95B72B2B-A462-4108-AE0F-1DB871637561}" type="pres">
      <dgm:prSet presAssocID="{78993C23-147B-46C9-8F26-02F73C5743C6}" presName="FourNodes_1" presStyleLbl="node1" presStyleIdx="0" presStyleCnt="4" custLinFactNeighborY="-30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B5475-D4F3-443E-8F3B-2DF828714119}" type="pres">
      <dgm:prSet presAssocID="{78993C23-147B-46C9-8F26-02F73C5743C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E351A-658B-4164-868C-329EE0B46D08}" type="pres">
      <dgm:prSet presAssocID="{78993C23-147B-46C9-8F26-02F73C5743C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E5570-E4B3-4FE5-8B57-E8E2841C7D4F}" type="pres">
      <dgm:prSet presAssocID="{78993C23-147B-46C9-8F26-02F73C5743C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5047C-169D-401C-850E-1F80F6DB6964}" type="pres">
      <dgm:prSet presAssocID="{78993C23-147B-46C9-8F26-02F73C5743C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8E39F-38F8-44D1-9DCE-3A4F050FA829}" type="pres">
      <dgm:prSet presAssocID="{78993C23-147B-46C9-8F26-02F73C5743C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3C711-8691-4222-8943-DEDCA03EDA66}" type="pres">
      <dgm:prSet presAssocID="{78993C23-147B-46C9-8F26-02F73C5743C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F4445-2ACB-490B-A193-16D651164827}" type="pres">
      <dgm:prSet presAssocID="{78993C23-147B-46C9-8F26-02F73C5743C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9B781-7392-4E7C-8813-0F63E9592FD4}" type="pres">
      <dgm:prSet presAssocID="{78993C23-147B-46C9-8F26-02F73C5743C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105F2-9FA4-4C57-9CB1-BA95C588C170}" type="pres">
      <dgm:prSet presAssocID="{78993C23-147B-46C9-8F26-02F73C5743C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BEAE6-4EA7-47ED-A0B1-5386F8607774}" type="pres">
      <dgm:prSet presAssocID="{78993C23-147B-46C9-8F26-02F73C5743C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71244D-F00C-4787-AAB2-08CF8CE4EB74}" type="presOf" srcId="{4EE60A77-43BF-40A2-BE5C-BDA7AB872879}" destId="{069E5570-E4B3-4FE5-8B57-E8E2841C7D4F}" srcOrd="0" destOrd="0" presId="urn:microsoft.com/office/officeart/2005/8/layout/vProcess5"/>
    <dgm:cxn modelId="{F78FADCC-90BB-48B3-B2B3-021E7544A758}" type="presOf" srcId="{85F16A5F-A51F-4302-984E-1E8707A8F89D}" destId="{369E351A-658B-4164-868C-329EE0B46D08}" srcOrd="0" destOrd="0" presId="urn:microsoft.com/office/officeart/2005/8/layout/vProcess5"/>
    <dgm:cxn modelId="{F7F72903-3520-45BB-86E2-F4F290F1E290}" srcId="{78993C23-147B-46C9-8F26-02F73C5743C6}" destId="{D085CEBA-8EC6-4062-93B3-40F16F5348D4}" srcOrd="0" destOrd="0" parTransId="{01FB410F-C6FD-435E-9EAA-CC35F2AF770A}" sibTransId="{E463CE95-032F-4D0C-AE95-1CF514B34ED7}"/>
    <dgm:cxn modelId="{1FED0387-3044-4BBC-884C-B08164B71D3E}" type="presOf" srcId="{78993C23-147B-46C9-8F26-02F73C5743C6}" destId="{5DC41F0F-0D1E-4BB8-9EDE-10CE2F795579}" srcOrd="0" destOrd="0" presId="urn:microsoft.com/office/officeart/2005/8/layout/vProcess5"/>
    <dgm:cxn modelId="{04716663-E768-4922-86B4-35951B6BE0B6}" type="presOf" srcId="{C01F2311-C620-479B-8D69-967383641033}" destId="{FCA3C711-8691-4222-8943-DEDCA03EDA66}" srcOrd="0" destOrd="0" presId="urn:microsoft.com/office/officeart/2005/8/layout/vProcess5"/>
    <dgm:cxn modelId="{F6EC5F1B-CCE0-4CC1-9D11-DA6E59DBC408}" srcId="{78993C23-147B-46C9-8F26-02F73C5743C6}" destId="{A151D22C-38B0-4420-8A96-FB9B0B6DB1DE}" srcOrd="1" destOrd="0" parTransId="{35EF6A04-B36F-4235-953D-C6612265E8F1}" sibTransId="{2E9E7653-FC0F-4B99-873D-9395F0F721A5}"/>
    <dgm:cxn modelId="{B337D9CA-87A4-46A5-9EAB-5F6EFF3DA7AB}" type="presOf" srcId="{4EE60A77-43BF-40A2-BE5C-BDA7AB872879}" destId="{356BEAE6-4EA7-47ED-A0B1-5386F8607774}" srcOrd="1" destOrd="0" presId="urn:microsoft.com/office/officeart/2005/8/layout/vProcess5"/>
    <dgm:cxn modelId="{08D17C36-15AA-4E85-A3F3-C5CF88A41277}" type="presOf" srcId="{A151D22C-38B0-4420-8A96-FB9B0B6DB1DE}" destId="{ED4B5475-D4F3-443E-8F3B-2DF828714119}" srcOrd="0" destOrd="0" presId="urn:microsoft.com/office/officeart/2005/8/layout/vProcess5"/>
    <dgm:cxn modelId="{9314F7EB-E627-4190-BA0A-818BACD667EB}" type="presOf" srcId="{2E9E7653-FC0F-4B99-873D-9395F0F721A5}" destId="{1778E39F-38F8-44D1-9DCE-3A4F050FA829}" srcOrd="0" destOrd="0" presId="urn:microsoft.com/office/officeart/2005/8/layout/vProcess5"/>
    <dgm:cxn modelId="{58D22EC0-2CA8-4755-852B-4F9626F1F969}" srcId="{78993C23-147B-46C9-8F26-02F73C5743C6}" destId="{4EE60A77-43BF-40A2-BE5C-BDA7AB872879}" srcOrd="3" destOrd="0" parTransId="{C2DF7588-8D77-48E5-84B6-614241FDCFA4}" sibTransId="{5EEC085C-185C-432F-BFC5-5375958189AD}"/>
    <dgm:cxn modelId="{F62E65CC-E344-464C-B7AA-774AA002EAAC}" type="presOf" srcId="{A151D22C-38B0-4420-8A96-FB9B0B6DB1DE}" destId="{DB49B781-7392-4E7C-8813-0F63E9592FD4}" srcOrd="1" destOrd="0" presId="urn:microsoft.com/office/officeart/2005/8/layout/vProcess5"/>
    <dgm:cxn modelId="{A69297AC-BA37-472A-AD17-97659D1BD305}" type="presOf" srcId="{85F16A5F-A51F-4302-984E-1E8707A8F89D}" destId="{8DD105F2-9FA4-4C57-9CB1-BA95C588C170}" srcOrd="1" destOrd="0" presId="urn:microsoft.com/office/officeart/2005/8/layout/vProcess5"/>
    <dgm:cxn modelId="{B6D09863-4BD0-4F33-892B-A2D62F7DB37F}" type="presOf" srcId="{E463CE95-032F-4D0C-AE95-1CF514B34ED7}" destId="{48E5047C-169D-401C-850E-1F80F6DB6964}" srcOrd="0" destOrd="0" presId="urn:microsoft.com/office/officeart/2005/8/layout/vProcess5"/>
    <dgm:cxn modelId="{1E18825C-502C-44A5-88D7-5771480F59C2}" type="presOf" srcId="{D085CEBA-8EC6-4062-93B3-40F16F5348D4}" destId="{959F4445-2ACB-490B-A193-16D651164827}" srcOrd="1" destOrd="0" presId="urn:microsoft.com/office/officeart/2005/8/layout/vProcess5"/>
    <dgm:cxn modelId="{83EAB980-2754-4BDD-8892-6136737EAB22}" type="presOf" srcId="{D085CEBA-8EC6-4062-93B3-40F16F5348D4}" destId="{95B72B2B-A462-4108-AE0F-1DB871637561}" srcOrd="0" destOrd="0" presId="urn:microsoft.com/office/officeart/2005/8/layout/vProcess5"/>
    <dgm:cxn modelId="{94D05CE5-F494-49D8-BFA1-FC461E0EB7B1}" srcId="{78993C23-147B-46C9-8F26-02F73C5743C6}" destId="{85F16A5F-A51F-4302-984E-1E8707A8F89D}" srcOrd="2" destOrd="0" parTransId="{B6C12353-1B8D-4B96-B4CB-3FB01EC482A3}" sibTransId="{C01F2311-C620-479B-8D69-967383641033}"/>
    <dgm:cxn modelId="{F2E9373A-D855-4FBC-B166-BD3BF6B1080F}" type="presParOf" srcId="{5DC41F0F-0D1E-4BB8-9EDE-10CE2F795579}" destId="{1E54E8E3-689F-4452-A945-0C2E25EE88B5}" srcOrd="0" destOrd="0" presId="urn:microsoft.com/office/officeart/2005/8/layout/vProcess5"/>
    <dgm:cxn modelId="{8AAD2B99-FEE7-4DDF-80BD-E4389A6543D4}" type="presParOf" srcId="{5DC41F0F-0D1E-4BB8-9EDE-10CE2F795579}" destId="{95B72B2B-A462-4108-AE0F-1DB871637561}" srcOrd="1" destOrd="0" presId="urn:microsoft.com/office/officeart/2005/8/layout/vProcess5"/>
    <dgm:cxn modelId="{385C7EFB-513C-431F-A989-6C6EB5CBFF5F}" type="presParOf" srcId="{5DC41F0F-0D1E-4BB8-9EDE-10CE2F795579}" destId="{ED4B5475-D4F3-443E-8F3B-2DF828714119}" srcOrd="2" destOrd="0" presId="urn:microsoft.com/office/officeart/2005/8/layout/vProcess5"/>
    <dgm:cxn modelId="{564C2D8B-C487-443A-9EEE-05BA737F5516}" type="presParOf" srcId="{5DC41F0F-0D1E-4BB8-9EDE-10CE2F795579}" destId="{369E351A-658B-4164-868C-329EE0B46D08}" srcOrd="3" destOrd="0" presId="urn:microsoft.com/office/officeart/2005/8/layout/vProcess5"/>
    <dgm:cxn modelId="{44781DD5-10D0-41B8-8862-9EFCE01BCCAE}" type="presParOf" srcId="{5DC41F0F-0D1E-4BB8-9EDE-10CE2F795579}" destId="{069E5570-E4B3-4FE5-8B57-E8E2841C7D4F}" srcOrd="4" destOrd="0" presId="urn:microsoft.com/office/officeart/2005/8/layout/vProcess5"/>
    <dgm:cxn modelId="{E4833A7C-F3E8-4AD6-B8D4-26F94D8F2932}" type="presParOf" srcId="{5DC41F0F-0D1E-4BB8-9EDE-10CE2F795579}" destId="{48E5047C-169D-401C-850E-1F80F6DB6964}" srcOrd="5" destOrd="0" presId="urn:microsoft.com/office/officeart/2005/8/layout/vProcess5"/>
    <dgm:cxn modelId="{6DC77723-085B-4C74-AD09-073B4A5D2DA7}" type="presParOf" srcId="{5DC41F0F-0D1E-4BB8-9EDE-10CE2F795579}" destId="{1778E39F-38F8-44D1-9DCE-3A4F050FA829}" srcOrd="6" destOrd="0" presId="urn:microsoft.com/office/officeart/2005/8/layout/vProcess5"/>
    <dgm:cxn modelId="{F264423E-194A-498F-9151-896D6EAAF8BB}" type="presParOf" srcId="{5DC41F0F-0D1E-4BB8-9EDE-10CE2F795579}" destId="{FCA3C711-8691-4222-8943-DEDCA03EDA66}" srcOrd="7" destOrd="0" presId="urn:microsoft.com/office/officeart/2005/8/layout/vProcess5"/>
    <dgm:cxn modelId="{1969780C-F8D8-4A2E-89A8-C7690E19108B}" type="presParOf" srcId="{5DC41F0F-0D1E-4BB8-9EDE-10CE2F795579}" destId="{959F4445-2ACB-490B-A193-16D651164827}" srcOrd="8" destOrd="0" presId="urn:microsoft.com/office/officeart/2005/8/layout/vProcess5"/>
    <dgm:cxn modelId="{49FF6CC3-D8F1-4934-A158-A7136B8A8A9E}" type="presParOf" srcId="{5DC41F0F-0D1E-4BB8-9EDE-10CE2F795579}" destId="{DB49B781-7392-4E7C-8813-0F63E9592FD4}" srcOrd="9" destOrd="0" presId="urn:microsoft.com/office/officeart/2005/8/layout/vProcess5"/>
    <dgm:cxn modelId="{0605EB26-D8BD-42D4-93F0-CEA5EDC229C1}" type="presParOf" srcId="{5DC41F0F-0D1E-4BB8-9EDE-10CE2F795579}" destId="{8DD105F2-9FA4-4C57-9CB1-BA95C588C170}" srcOrd="10" destOrd="0" presId="urn:microsoft.com/office/officeart/2005/8/layout/vProcess5"/>
    <dgm:cxn modelId="{9DC9C275-831A-47ED-817F-20BC5B63AB6C}" type="presParOf" srcId="{5DC41F0F-0D1E-4BB8-9EDE-10CE2F795579}" destId="{356BEAE6-4EA7-47ED-A0B1-5386F860777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59528-690C-47BC-9E1F-CFD33DC508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022C1A-4982-403A-980D-E8AA974DE717}">
      <dgm:prSet custT="1"/>
      <dgm:spPr/>
      <dgm:t>
        <a:bodyPr/>
        <a:lstStyle/>
        <a:p>
          <a:pPr rtl="0"/>
          <a:r>
            <a:rPr lang="ru-RU" sz="1400" b="1" i="0" cap="all" baseline="0" dirty="0" smtClean="0">
              <a:latin typeface="Century Gothic" panose="020B0502020202020204" pitchFamily="34" charset="0"/>
            </a:rPr>
            <a:t>федеральные, региональные, муниципальные конкурсы на право получения субсидий (грантов) и их итоги</a:t>
          </a:r>
          <a:endParaRPr lang="ru-RU" sz="1400" i="0" cap="all" baseline="0" dirty="0">
            <a:latin typeface="Century Gothic" panose="020B0502020202020204" pitchFamily="34" charset="0"/>
          </a:endParaRPr>
        </a:p>
      </dgm:t>
    </dgm:pt>
    <dgm:pt modelId="{2212C3C2-B38C-4FE0-B998-B139F607A1DA}" type="parTrans" cxnId="{083A8B72-481F-435E-A324-5921B9D06206}">
      <dgm:prSet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28E48CB9-47CC-4C57-88EF-FDD980202157}" type="sibTrans" cxnId="{083A8B72-481F-435E-A324-5921B9D06206}">
      <dgm:prSet custT="1"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ECB9302D-3757-4C31-8F0F-00E5CC3032C3}">
      <dgm:prSet custT="1"/>
      <dgm:spPr/>
      <dgm:t>
        <a:bodyPr/>
        <a:lstStyle/>
        <a:p>
          <a:pPr rtl="0"/>
          <a:r>
            <a:rPr lang="ru-RU" sz="1400" b="1" i="0" cap="all" baseline="0" dirty="0" smtClean="0">
              <a:latin typeface="Century Gothic" panose="020B0502020202020204" pitchFamily="34" charset="0"/>
            </a:rPr>
            <a:t>поддержка частных фондов и меценатов</a:t>
          </a:r>
          <a:endParaRPr lang="ru-RU" sz="1400" i="0" cap="all" baseline="0" dirty="0">
            <a:latin typeface="Century Gothic" panose="020B0502020202020204" pitchFamily="34" charset="0"/>
          </a:endParaRPr>
        </a:p>
      </dgm:t>
    </dgm:pt>
    <dgm:pt modelId="{4FCC9090-C143-4AE9-9A38-4C7F18E439BA}" type="parTrans" cxnId="{B7A897BC-9D19-4906-AE25-53E9DE7DDFD3}">
      <dgm:prSet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A5EB1CE5-CCEA-4344-87D8-34E949CD83B4}" type="sibTrans" cxnId="{B7A897BC-9D19-4906-AE25-53E9DE7DDFD3}">
      <dgm:prSet custT="1"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FF43566A-6D41-4B87-B238-3CEF5CE0A414}">
      <dgm:prSet custT="1"/>
      <dgm:spPr/>
      <dgm:t>
        <a:bodyPr/>
        <a:lstStyle/>
        <a:p>
          <a:pPr rtl="0"/>
          <a:r>
            <a:rPr lang="ru-RU" sz="1400" b="1" i="0" cap="all" baseline="0" dirty="0" smtClean="0">
              <a:latin typeface="Century Gothic" panose="020B0502020202020204" pitchFamily="34" charset="0"/>
            </a:rPr>
            <a:t>разъяснения по вопросам законодательства</a:t>
          </a:r>
          <a:endParaRPr lang="ru-RU" sz="1400" i="0" cap="all" baseline="0" dirty="0">
            <a:latin typeface="Century Gothic" panose="020B0502020202020204" pitchFamily="34" charset="0"/>
          </a:endParaRPr>
        </a:p>
      </dgm:t>
    </dgm:pt>
    <dgm:pt modelId="{8493E442-8A2A-4E2F-85BA-77CF5D4F2CD8}" type="parTrans" cxnId="{EDE3A363-B191-4897-9742-21AD22892D23}">
      <dgm:prSet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CBD3F655-EB34-4895-9C7B-6069434FB29F}" type="sibTrans" cxnId="{EDE3A363-B191-4897-9742-21AD22892D23}">
      <dgm:prSet custT="1"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A9AA4E22-0F7C-4ACB-B4EB-8091EB4921AD}">
      <dgm:prSet custT="1"/>
      <dgm:spPr/>
      <dgm:t>
        <a:bodyPr/>
        <a:lstStyle/>
        <a:p>
          <a:pPr rtl="0"/>
          <a:r>
            <a:rPr lang="ru-RU" sz="1400" b="1" i="0" cap="all" baseline="0" dirty="0" smtClean="0">
              <a:latin typeface="Century Gothic" panose="020B0502020202020204" pitchFamily="34" charset="0"/>
            </a:rPr>
            <a:t>новости, другая актуальная информация по вопросам развития и деятельности СО НКО</a:t>
          </a:r>
          <a:endParaRPr lang="ru-RU" sz="1400" i="0" cap="all" baseline="0" dirty="0">
            <a:latin typeface="Century Gothic" panose="020B0502020202020204" pitchFamily="34" charset="0"/>
          </a:endParaRPr>
        </a:p>
      </dgm:t>
    </dgm:pt>
    <dgm:pt modelId="{50437B58-2D76-4F96-B5F6-178AFDB5B684}" type="parTrans" cxnId="{67D0ABAF-4B08-478D-8C29-0917678BD930}">
      <dgm:prSet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25E6E153-67CD-4DFF-AF7B-22C9CEA00C41}" type="sibTrans" cxnId="{67D0ABAF-4B08-478D-8C29-0917678BD930}">
      <dgm:prSet custT="1"/>
      <dgm:spPr/>
      <dgm:t>
        <a:bodyPr/>
        <a:lstStyle/>
        <a:p>
          <a:endParaRPr lang="ru-RU" sz="1400" i="0" cap="all" baseline="0">
            <a:latin typeface="Century Gothic" panose="020B0502020202020204" pitchFamily="34" charset="0"/>
          </a:endParaRPr>
        </a:p>
      </dgm:t>
    </dgm:pt>
    <dgm:pt modelId="{4B312260-5E3B-4D16-8B24-B41788420A48}">
      <dgm:prSet custT="1"/>
      <dgm:spPr/>
      <dgm:t>
        <a:bodyPr/>
        <a:lstStyle/>
        <a:p>
          <a:pPr rtl="0"/>
          <a:r>
            <a:rPr lang="ru-RU" sz="1400" b="1" i="0" cap="all" baseline="0" dirty="0" smtClean="0">
              <a:latin typeface="Century Gothic" panose="020B0502020202020204" pitchFamily="34" charset="0"/>
            </a:rPr>
            <a:t>имущественная поддержка</a:t>
          </a:r>
          <a:endParaRPr lang="ru-RU" sz="1400" i="0" cap="all" baseline="0" dirty="0">
            <a:latin typeface="Century Gothic" panose="020B0502020202020204" pitchFamily="34" charset="0"/>
          </a:endParaRPr>
        </a:p>
      </dgm:t>
    </dgm:pt>
    <dgm:pt modelId="{CB829179-ADD2-4E0E-B8C8-FDEC1DC4A74C}" type="parTrans" cxnId="{AB441D85-C123-43FD-84D5-F7D18683C7D2}">
      <dgm:prSet/>
      <dgm:spPr/>
      <dgm:t>
        <a:bodyPr/>
        <a:lstStyle/>
        <a:p>
          <a:endParaRPr lang="ru-RU" sz="1400"/>
        </a:p>
      </dgm:t>
    </dgm:pt>
    <dgm:pt modelId="{8FAB9E29-43CC-47C4-B33F-CE4D93F71BAD}" type="sibTrans" cxnId="{AB441D85-C123-43FD-84D5-F7D18683C7D2}">
      <dgm:prSet/>
      <dgm:spPr/>
      <dgm:t>
        <a:bodyPr/>
        <a:lstStyle/>
        <a:p>
          <a:endParaRPr lang="ru-RU" sz="1400"/>
        </a:p>
      </dgm:t>
    </dgm:pt>
    <dgm:pt modelId="{498B0EA6-B8E1-4DDC-81C9-987BE2F5A13F}" type="pres">
      <dgm:prSet presAssocID="{CC159528-690C-47BC-9E1F-CFD33DC508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0D1B8D-D5B2-46BF-A0BB-59C7AFFC9FDC}" type="pres">
      <dgm:prSet presAssocID="{CC159528-690C-47BC-9E1F-CFD33DC508E4}" presName="Name1" presStyleCnt="0"/>
      <dgm:spPr/>
    </dgm:pt>
    <dgm:pt modelId="{D80D18C5-9600-40B2-B254-D934DA7269AD}" type="pres">
      <dgm:prSet presAssocID="{CC159528-690C-47BC-9E1F-CFD33DC508E4}" presName="cycle" presStyleCnt="0"/>
      <dgm:spPr/>
    </dgm:pt>
    <dgm:pt modelId="{B7EAD8B6-0977-46A6-8554-E8DD3A7D6EC4}" type="pres">
      <dgm:prSet presAssocID="{CC159528-690C-47BC-9E1F-CFD33DC508E4}" presName="srcNode" presStyleLbl="node1" presStyleIdx="0" presStyleCnt="5"/>
      <dgm:spPr/>
    </dgm:pt>
    <dgm:pt modelId="{C39D00A3-59DC-4163-BA9A-1306BB7B52FB}" type="pres">
      <dgm:prSet presAssocID="{CC159528-690C-47BC-9E1F-CFD33DC508E4}" presName="conn" presStyleLbl="parChTrans1D2" presStyleIdx="0" presStyleCnt="1"/>
      <dgm:spPr/>
      <dgm:t>
        <a:bodyPr/>
        <a:lstStyle/>
        <a:p>
          <a:endParaRPr lang="ru-RU"/>
        </a:p>
      </dgm:t>
    </dgm:pt>
    <dgm:pt modelId="{17A6B01F-A5CC-4B84-9F7E-BB94ED033C48}" type="pres">
      <dgm:prSet presAssocID="{CC159528-690C-47BC-9E1F-CFD33DC508E4}" presName="extraNode" presStyleLbl="node1" presStyleIdx="0" presStyleCnt="5"/>
      <dgm:spPr/>
    </dgm:pt>
    <dgm:pt modelId="{314DDBFF-5DEC-4B5E-BE6B-6C2D71653714}" type="pres">
      <dgm:prSet presAssocID="{CC159528-690C-47BC-9E1F-CFD33DC508E4}" presName="dstNode" presStyleLbl="node1" presStyleIdx="0" presStyleCnt="5"/>
      <dgm:spPr/>
    </dgm:pt>
    <dgm:pt modelId="{EEC5656F-92A1-48A6-8DDB-0944B49455CB}" type="pres">
      <dgm:prSet presAssocID="{31022C1A-4982-403A-980D-E8AA974DE71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7FD93-DCA9-4BC9-BF67-54AC76F9E42A}" type="pres">
      <dgm:prSet presAssocID="{31022C1A-4982-403A-980D-E8AA974DE717}" presName="accent_1" presStyleCnt="0"/>
      <dgm:spPr/>
    </dgm:pt>
    <dgm:pt modelId="{8EBBBD5F-5D9C-4CC0-A37E-5865EE8BD679}" type="pres">
      <dgm:prSet presAssocID="{31022C1A-4982-403A-980D-E8AA974DE717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6820FE-769C-4834-AFDA-03C916D6E1CC}" type="pres">
      <dgm:prSet presAssocID="{4B312260-5E3B-4D16-8B24-B41788420A4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3690F-8ABF-4B80-A0BC-8A574CE350D6}" type="pres">
      <dgm:prSet presAssocID="{4B312260-5E3B-4D16-8B24-B41788420A48}" presName="accent_2" presStyleCnt="0"/>
      <dgm:spPr/>
    </dgm:pt>
    <dgm:pt modelId="{5D5C80CC-FE38-4954-AD92-1356B8B2A16F}" type="pres">
      <dgm:prSet presAssocID="{4B312260-5E3B-4D16-8B24-B41788420A48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FD3B07-6B82-4B46-87E6-D4E684FF3789}" type="pres">
      <dgm:prSet presAssocID="{ECB9302D-3757-4C31-8F0F-00E5CC3032C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D4880-078F-4A3A-880E-FC9814564773}" type="pres">
      <dgm:prSet presAssocID="{ECB9302D-3757-4C31-8F0F-00E5CC3032C3}" presName="accent_3" presStyleCnt="0"/>
      <dgm:spPr/>
    </dgm:pt>
    <dgm:pt modelId="{4E9C4566-3F03-4230-8F50-A4379ACE4B64}" type="pres">
      <dgm:prSet presAssocID="{ECB9302D-3757-4C31-8F0F-00E5CC3032C3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D562122-A738-417A-BFE1-A8AC93FC97C3}" type="pres">
      <dgm:prSet presAssocID="{FF43566A-6D41-4B87-B238-3CEF5CE0A41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7CBEA-80EF-4507-BB93-7BB4243EB055}" type="pres">
      <dgm:prSet presAssocID="{FF43566A-6D41-4B87-B238-3CEF5CE0A414}" presName="accent_4" presStyleCnt="0"/>
      <dgm:spPr/>
    </dgm:pt>
    <dgm:pt modelId="{7478DC00-B38A-4BD8-81CE-233186DC15E0}" type="pres">
      <dgm:prSet presAssocID="{FF43566A-6D41-4B87-B238-3CEF5CE0A414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D287D3-2BA3-4A40-B847-96823E475DC3}" type="pres">
      <dgm:prSet presAssocID="{A9AA4E22-0F7C-4ACB-B4EB-8091EB4921A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CBA8E-96C9-4371-B72A-0F0E4E30A4A7}" type="pres">
      <dgm:prSet presAssocID="{A9AA4E22-0F7C-4ACB-B4EB-8091EB4921AD}" presName="accent_5" presStyleCnt="0"/>
      <dgm:spPr/>
    </dgm:pt>
    <dgm:pt modelId="{94E249B9-EA92-40EC-A204-79D0EA20BD94}" type="pres">
      <dgm:prSet presAssocID="{A9AA4E22-0F7C-4ACB-B4EB-8091EB4921AD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83A8B72-481F-435E-A324-5921B9D06206}" srcId="{CC159528-690C-47BC-9E1F-CFD33DC508E4}" destId="{31022C1A-4982-403A-980D-E8AA974DE717}" srcOrd="0" destOrd="0" parTransId="{2212C3C2-B38C-4FE0-B998-B139F607A1DA}" sibTransId="{28E48CB9-47CC-4C57-88EF-FDD980202157}"/>
    <dgm:cxn modelId="{5D8B0119-7D77-4970-9839-8B43A01AEAF2}" type="presOf" srcId="{31022C1A-4982-403A-980D-E8AA974DE717}" destId="{EEC5656F-92A1-48A6-8DDB-0944B49455CB}" srcOrd="0" destOrd="0" presId="urn:microsoft.com/office/officeart/2008/layout/VerticalCurvedList"/>
    <dgm:cxn modelId="{AB441D85-C123-43FD-84D5-F7D18683C7D2}" srcId="{CC159528-690C-47BC-9E1F-CFD33DC508E4}" destId="{4B312260-5E3B-4D16-8B24-B41788420A48}" srcOrd="1" destOrd="0" parTransId="{CB829179-ADD2-4E0E-B8C8-FDEC1DC4A74C}" sibTransId="{8FAB9E29-43CC-47C4-B33F-CE4D93F71BAD}"/>
    <dgm:cxn modelId="{67D0ABAF-4B08-478D-8C29-0917678BD930}" srcId="{CC159528-690C-47BC-9E1F-CFD33DC508E4}" destId="{A9AA4E22-0F7C-4ACB-B4EB-8091EB4921AD}" srcOrd="4" destOrd="0" parTransId="{50437B58-2D76-4F96-B5F6-178AFDB5B684}" sibTransId="{25E6E153-67CD-4DFF-AF7B-22C9CEA00C41}"/>
    <dgm:cxn modelId="{95034328-597D-4556-9D39-C3C60BB99420}" type="presOf" srcId="{FF43566A-6D41-4B87-B238-3CEF5CE0A414}" destId="{FD562122-A738-417A-BFE1-A8AC93FC97C3}" srcOrd="0" destOrd="0" presId="urn:microsoft.com/office/officeart/2008/layout/VerticalCurvedList"/>
    <dgm:cxn modelId="{C9347ECF-C6D8-4634-BC43-F26653449CF5}" type="presOf" srcId="{4B312260-5E3B-4D16-8B24-B41788420A48}" destId="{C26820FE-769C-4834-AFDA-03C916D6E1CC}" srcOrd="0" destOrd="0" presId="urn:microsoft.com/office/officeart/2008/layout/VerticalCurvedList"/>
    <dgm:cxn modelId="{7F288646-7B58-4294-AB5F-47E303959F15}" type="presOf" srcId="{28E48CB9-47CC-4C57-88EF-FDD980202157}" destId="{C39D00A3-59DC-4163-BA9A-1306BB7B52FB}" srcOrd="0" destOrd="0" presId="urn:microsoft.com/office/officeart/2008/layout/VerticalCurvedList"/>
    <dgm:cxn modelId="{6F5322E0-0744-4D4C-BC89-03938962B19D}" type="presOf" srcId="{ECB9302D-3757-4C31-8F0F-00E5CC3032C3}" destId="{E9FD3B07-6B82-4B46-87E6-D4E684FF3789}" srcOrd="0" destOrd="0" presId="urn:microsoft.com/office/officeart/2008/layout/VerticalCurvedList"/>
    <dgm:cxn modelId="{EDE3A363-B191-4897-9742-21AD22892D23}" srcId="{CC159528-690C-47BC-9E1F-CFD33DC508E4}" destId="{FF43566A-6D41-4B87-B238-3CEF5CE0A414}" srcOrd="3" destOrd="0" parTransId="{8493E442-8A2A-4E2F-85BA-77CF5D4F2CD8}" sibTransId="{CBD3F655-EB34-4895-9C7B-6069434FB29F}"/>
    <dgm:cxn modelId="{539D13EC-A59B-484A-8C46-E4FE163650C7}" type="presOf" srcId="{A9AA4E22-0F7C-4ACB-B4EB-8091EB4921AD}" destId="{1CD287D3-2BA3-4A40-B847-96823E475DC3}" srcOrd="0" destOrd="0" presId="urn:microsoft.com/office/officeart/2008/layout/VerticalCurvedList"/>
    <dgm:cxn modelId="{7DB7175F-EC80-4131-A109-B0AEE153E176}" type="presOf" srcId="{CC159528-690C-47BC-9E1F-CFD33DC508E4}" destId="{498B0EA6-B8E1-4DDC-81C9-987BE2F5A13F}" srcOrd="0" destOrd="0" presId="urn:microsoft.com/office/officeart/2008/layout/VerticalCurvedList"/>
    <dgm:cxn modelId="{B7A897BC-9D19-4906-AE25-53E9DE7DDFD3}" srcId="{CC159528-690C-47BC-9E1F-CFD33DC508E4}" destId="{ECB9302D-3757-4C31-8F0F-00E5CC3032C3}" srcOrd="2" destOrd="0" parTransId="{4FCC9090-C143-4AE9-9A38-4C7F18E439BA}" sibTransId="{A5EB1CE5-CCEA-4344-87D8-34E949CD83B4}"/>
    <dgm:cxn modelId="{49A170FF-E344-45EE-95D8-4DD4D82AED5F}" type="presParOf" srcId="{498B0EA6-B8E1-4DDC-81C9-987BE2F5A13F}" destId="{320D1B8D-D5B2-46BF-A0BB-59C7AFFC9FDC}" srcOrd="0" destOrd="0" presId="urn:microsoft.com/office/officeart/2008/layout/VerticalCurvedList"/>
    <dgm:cxn modelId="{4FFEDABF-522A-463E-9764-33B0BC3F1316}" type="presParOf" srcId="{320D1B8D-D5B2-46BF-A0BB-59C7AFFC9FDC}" destId="{D80D18C5-9600-40B2-B254-D934DA7269AD}" srcOrd="0" destOrd="0" presId="urn:microsoft.com/office/officeart/2008/layout/VerticalCurvedList"/>
    <dgm:cxn modelId="{7D225D1B-7F04-4BDA-80C2-8B7AA20F3396}" type="presParOf" srcId="{D80D18C5-9600-40B2-B254-D934DA7269AD}" destId="{B7EAD8B6-0977-46A6-8554-E8DD3A7D6EC4}" srcOrd="0" destOrd="0" presId="urn:microsoft.com/office/officeart/2008/layout/VerticalCurvedList"/>
    <dgm:cxn modelId="{A7A663F5-4E82-4F78-94C0-072045C147DF}" type="presParOf" srcId="{D80D18C5-9600-40B2-B254-D934DA7269AD}" destId="{C39D00A3-59DC-4163-BA9A-1306BB7B52FB}" srcOrd="1" destOrd="0" presId="urn:microsoft.com/office/officeart/2008/layout/VerticalCurvedList"/>
    <dgm:cxn modelId="{9AE2669E-196D-4BA5-BBC3-F7F0D610E28D}" type="presParOf" srcId="{D80D18C5-9600-40B2-B254-D934DA7269AD}" destId="{17A6B01F-A5CC-4B84-9F7E-BB94ED033C48}" srcOrd="2" destOrd="0" presId="urn:microsoft.com/office/officeart/2008/layout/VerticalCurvedList"/>
    <dgm:cxn modelId="{68A219FC-66BE-467C-B394-E28AE115F57D}" type="presParOf" srcId="{D80D18C5-9600-40B2-B254-D934DA7269AD}" destId="{314DDBFF-5DEC-4B5E-BE6B-6C2D71653714}" srcOrd="3" destOrd="0" presId="urn:microsoft.com/office/officeart/2008/layout/VerticalCurvedList"/>
    <dgm:cxn modelId="{0AF7D74D-203C-42D9-BDEF-325D757641DC}" type="presParOf" srcId="{320D1B8D-D5B2-46BF-A0BB-59C7AFFC9FDC}" destId="{EEC5656F-92A1-48A6-8DDB-0944B49455CB}" srcOrd="1" destOrd="0" presId="urn:microsoft.com/office/officeart/2008/layout/VerticalCurvedList"/>
    <dgm:cxn modelId="{EC6DEC2C-7774-4171-9E88-BF6F8A5896A2}" type="presParOf" srcId="{320D1B8D-D5B2-46BF-A0BB-59C7AFFC9FDC}" destId="{2397FD93-DCA9-4BC9-BF67-54AC76F9E42A}" srcOrd="2" destOrd="0" presId="urn:microsoft.com/office/officeart/2008/layout/VerticalCurvedList"/>
    <dgm:cxn modelId="{C5C50E45-F0FA-4FEE-93E9-57E8654FF0C2}" type="presParOf" srcId="{2397FD93-DCA9-4BC9-BF67-54AC76F9E42A}" destId="{8EBBBD5F-5D9C-4CC0-A37E-5865EE8BD679}" srcOrd="0" destOrd="0" presId="urn:microsoft.com/office/officeart/2008/layout/VerticalCurvedList"/>
    <dgm:cxn modelId="{3C1D3241-8668-4A90-AB7D-D774CC6536F4}" type="presParOf" srcId="{320D1B8D-D5B2-46BF-A0BB-59C7AFFC9FDC}" destId="{C26820FE-769C-4834-AFDA-03C916D6E1CC}" srcOrd="3" destOrd="0" presId="urn:microsoft.com/office/officeart/2008/layout/VerticalCurvedList"/>
    <dgm:cxn modelId="{F1B4312D-5073-4A8E-A61C-BFFAACD4F5A1}" type="presParOf" srcId="{320D1B8D-D5B2-46BF-A0BB-59C7AFFC9FDC}" destId="{8C03690F-8ABF-4B80-A0BC-8A574CE350D6}" srcOrd="4" destOrd="0" presId="urn:microsoft.com/office/officeart/2008/layout/VerticalCurvedList"/>
    <dgm:cxn modelId="{2B71F6C4-FBF8-44F8-9225-0DE65A1B78AC}" type="presParOf" srcId="{8C03690F-8ABF-4B80-A0BC-8A574CE350D6}" destId="{5D5C80CC-FE38-4954-AD92-1356B8B2A16F}" srcOrd="0" destOrd="0" presId="urn:microsoft.com/office/officeart/2008/layout/VerticalCurvedList"/>
    <dgm:cxn modelId="{029710C7-B7EA-43C6-AE22-76B68820600A}" type="presParOf" srcId="{320D1B8D-D5B2-46BF-A0BB-59C7AFFC9FDC}" destId="{E9FD3B07-6B82-4B46-87E6-D4E684FF3789}" srcOrd="5" destOrd="0" presId="urn:microsoft.com/office/officeart/2008/layout/VerticalCurvedList"/>
    <dgm:cxn modelId="{9AE71A56-87E1-45FF-ABFB-6BD3FC00DE23}" type="presParOf" srcId="{320D1B8D-D5B2-46BF-A0BB-59C7AFFC9FDC}" destId="{F99D4880-078F-4A3A-880E-FC9814564773}" srcOrd="6" destOrd="0" presId="urn:microsoft.com/office/officeart/2008/layout/VerticalCurvedList"/>
    <dgm:cxn modelId="{4980A167-1494-49E9-9BCA-110EABFCAFF1}" type="presParOf" srcId="{F99D4880-078F-4A3A-880E-FC9814564773}" destId="{4E9C4566-3F03-4230-8F50-A4379ACE4B64}" srcOrd="0" destOrd="0" presId="urn:microsoft.com/office/officeart/2008/layout/VerticalCurvedList"/>
    <dgm:cxn modelId="{9E6D3744-A876-4110-81C7-70BDF7AA62D6}" type="presParOf" srcId="{320D1B8D-D5B2-46BF-A0BB-59C7AFFC9FDC}" destId="{FD562122-A738-417A-BFE1-A8AC93FC97C3}" srcOrd="7" destOrd="0" presId="urn:microsoft.com/office/officeart/2008/layout/VerticalCurvedList"/>
    <dgm:cxn modelId="{C15832BB-3829-48F8-9BEE-9AF40B782865}" type="presParOf" srcId="{320D1B8D-D5B2-46BF-A0BB-59C7AFFC9FDC}" destId="{8B97CBEA-80EF-4507-BB93-7BB4243EB055}" srcOrd="8" destOrd="0" presId="urn:microsoft.com/office/officeart/2008/layout/VerticalCurvedList"/>
    <dgm:cxn modelId="{D9FCE24C-B9B0-4474-9B49-5D80B469AE5E}" type="presParOf" srcId="{8B97CBEA-80EF-4507-BB93-7BB4243EB055}" destId="{7478DC00-B38A-4BD8-81CE-233186DC15E0}" srcOrd="0" destOrd="0" presId="urn:microsoft.com/office/officeart/2008/layout/VerticalCurvedList"/>
    <dgm:cxn modelId="{33F1DAFE-F3EF-46BA-8359-197BA8AF77F5}" type="presParOf" srcId="{320D1B8D-D5B2-46BF-A0BB-59C7AFFC9FDC}" destId="{1CD287D3-2BA3-4A40-B847-96823E475DC3}" srcOrd="9" destOrd="0" presId="urn:microsoft.com/office/officeart/2008/layout/VerticalCurvedList"/>
    <dgm:cxn modelId="{A368B9B0-EF26-4E8C-B24D-BCFC03B34153}" type="presParOf" srcId="{320D1B8D-D5B2-46BF-A0BB-59C7AFFC9FDC}" destId="{70ACBA8E-96C9-4371-B72A-0F0E4E30A4A7}" srcOrd="10" destOrd="0" presId="urn:microsoft.com/office/officeart/2008/layout/VerticalCurvedList"/>
    <dgm:cxn modelId="{D9F53F27-7855-46C3-A8D8-056387B3479D}" type="presParOf" srcId="{70ACBA8E-96C9-4371-B72A-0F0E4E30A4A7}" destId="{94E249B9-EA92-40EC-A204-79D0EA20BD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72B2B-A462-4108-AE0F-1DB871637561}">
      <dsp:nvSpPr>
        <dsp:cNvPr id="0" name=""/>
        <dsp:cNvSpPr/>
      </dsp:nvSpPr>
      <dsp:spPr>
        <a:xfrm>
          <a:off x="0" y="0"/>
          <a:ext cx="4876800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Century Gothic" panose="020B0502020202020204" pitchFamily="34" charset="0"/>
            </a:rPr>
            <a:t>1. Повышение эффективности информационного взаимодействия </a:t>
          </a:r>
          <a:endParaRPr lang="ru-RU" sz="1600" b="1" kern="1200" dirty="0">
            <a:effectLst/>
            <a:latin typeface="Century Gothic" panose="020B0502020202020204" pitchFamily="34" charset="0"/>
          </a:endParaRPr>
        </a:p>
      </dsp:txBody>
      <dsp:txXfrm>
        <a:off x="33501" y="33501"/>
        <a:ext cx="3545892" cy="1076804"/>
      </dsp:txXfrm>
    </dsp:sp>
    <dsp:sp modelId="{ED4B5475-D4F3-443E-8F3B-2DF828714119}">
      <dsp:nvSpPr>
        <dsp:cNvPr id="0" name=""/>
        <dsp:cNvSpPr/>
      </dsp:nvSpPr>
      <dsp:spPr>
        <a:xfrm>
          <a:off x="408432" y="1351770"/>
          <a:ext cx="4876800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effectLst/>
              <a:latin typeface="Century Gothic" panose="020B0502020202020204" pitchFamily="34" charset="0"/>
            </a:rPr>
            <a:t>2. Повышение открытости и доступности информации о мерах поддержки некоммерческого сектора </a:t>
          </a:r>
          <a:endParaRPr lang="ru-RU" sz="1600" b="1" kern="1200">
            <a:effectLst/>
            <a:latin typeface="Century Gothic" panose="020B0502020202020204" pitchFamily="34" charset="0"/>
          </a:endParaRPr>
        </a:p>
      </dsp:txBody>
      <dsp:txXfrm>
        <a:off x="441933" y="1385271"/>
        <a:ext cx="3657891" cy="1076804"/>
      </dsp:txXfrm>
    </dsp:sp>
    <dsp:sp modelId="{369E351A-658B-4164-868C-329EE0B46D08}">
      <dsp:nvSpPr>
        <dsp:cNvPr id="0" name=""/>
        <dsp:cNvSpPr/>
      </dsp:nvSpPr>
      <dsp:spPr>
        <a:xfrm>
          <a:off x="810768" y="2703541"/>
          <a:ext cx="4876800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Century Gothic" panose="020B0502020202020204" pitchFamily="34" charset="0"/>
            </a:rPr>
            <a:t>3. Оперативное информирование по актуальным вопросам развития некоммерческого сектора</a:t>
          </a:r>
          <a:endParaRPr lang="ru-RU" sz="1600" b="1" kern="1200" dirty="0">
            <a:effectLst/>
            <a:latin typeface="Century Gothic" panose="020B0502020202020204" pitchFamily="34" charset="0"/>
          </a:endParaRPr>
        </a:p>
      </dsp:txBody>
      <dsp:txXfrm>
        <a:off x="844269" y="2737042"/>
        <a:ext cx="3663987" cy="1076804"/>
      </dsp:txXfrm>
    </dsp:sp>
    <dsp:sp modelId="{069E5570-E4B3-4FE5-8B57-E8E2841C7D4F}">
      <dsp:nvSpPr>
        <dsp:cNvPr id="0" name=""/>
        <dsp:cNvSpPr/>
      </dsp:nvSpPr>
      <dsp:spPr>
        <a:xfrm>
          <a:off x="1219200" y="4055312"/>
          <a:ext cx="4876800" cy="1143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Century Gothic" panose="020B0502020202020204" pitchFamily="34" charset="0"/>
            </a:rPr>
            <a:t>4. Информирование жителей Свердловской области о деятельности СО НКО</a:t>
          </a:r>
          <a:endParaRPr lang="ru-RU" sz="1600" b="1" kern="1200" dirty="0">
            <a:effectLst/>
            <a:latin typeface="Century Gothic" panose="020B0502020202020204" pitchFamily="34" charset="0"/>
          </a:endParaRPr>
        </a:p>
      </dsp:txBody>
      <dsp:txXfrm>
        <a:off x="1252701" y="4088813"/>
        <a:ext cx="3657891" cy="1076804"/>
      </dsp:txXfrm>
    </dsp:sp>
    <dsp:sp modelId="{48E5047C-169D-401C-850E-1F80F6DB6964}">
      <dsp:nvSpPr>
        <dsp:cNvPr id="0" name=""/>
        <dsp:cNvSpPr/>
      </dsp:nvSpPr>
      <dsp:spPr>
        <a:xfrm>
          <a:off x="4133325" y="876051"/>
          <a:ext cx="743474" cy="74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b="1" kern="1200">
            <a:effectLst/>
            <a:latin typeface="Century Gothic" panose="020B0502020202020204" pitchFamily="34" charset="0"/>
          </a:endParaRPr>
        </a:p>
      </dsp:txBody>
      <dsp:txXfrm>
        <a:off x="4300607" y="876051"/>
        <a:ext cx="408910" cy="559464"/>
      </dsp:txXfrm>
    </dsp:sp>
    <dsp:sp modelId="{1778E39F-38F8-44D1-9DCE-3A4F050FA829}">
      <dsp:nvSpPr>
        <dsp:cNvPr id="0" name=""/>
        <dsp:cNvSpPr/>
      </dsp:nvSpPr>
      <dsp:spPr>
        <a:xfrm>
          <a:off x="4541757" y="2227822"/>
          <a:ext cx="743474" cy="74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b="1" kern="1200">
            <a:effectLst/>
            <a:latin typeface="Century Gothic" panose="020B0502020202020204" pitchFamily="34" charset="0"/>
          </a:endParaRPr>
        </a:p>
      </dsp:txBody>
      <dsp:txXfrm>
        <a:off x="4709039" y="2227822"/>
        <a:ext cx="408910" cy="559464"/>
      </dsp:txXfrm>
    </dsp:sp>
    <dsp:sp modelId="{FCA3C711-8691-4222-8943-DEDCA03EDA66}">
      <dsp:nvSpPr>
        <dsp:cNvPr id="0" name=""/>
        <dsp:cNvSpPr/>
      </dsp:nvSpPr>
      <dsp:spPr>
        <a:xfrm>
          <a:off x="4944093" y="3579593"/>
          <a:ext cx="743474" cy="74347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b="1" kern="1200">
            <a:effectLst/>
            <a:latin typeface="Century Gothic" panose="020B0502020202020204" pitchFamily="34" charset="0"/>
          </a:endParaRPr>
        </a:p>
      </dsp:txBody>
      <dsp:txXfrm>
        <a:off x="5111375" y="3579593"/>
        <a:ext cx="408910" cy="559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D00A3-59DC-4163-BA9A-1306BB7B52FB}">
      <dsp:nvSpPr>
        <dsp:cNvPr id="0" name=""/>
        <dsp:cNvSpPr/>
      </dsp:nvSpPr>
      <dsp:spPr>
        <a:xfrm>
          <a:off x="-6098830" y="-933131"/>
          <a:ext cx="7260047" cy="7260047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C5656F-92A1-48A6-8DDB-0944B49455CB}">
      <dsp:nvSpPr>
        <dsp:cNvPr id="0" name=""/>
        <dsp:cNvSpPr/>
      </dsp:nvSpPr>
      <dsp:spPr>
        <a:xfrm>
          <a:off x="507418" y="337003"/>
          <a:ext cx="5744405" cy="674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33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cap="all" baseline="0" dirty="0" smtClean="0">
              <a:latin typeface="Century Gothic" panose="020B0502020202020204" pitchFamily="34" charset="0"/>
            </a:rPr>
            <a:t>федеральные, региональные, муниципальные конкурсы на право получения субсидий (грантов) и их итоги</a:t>
          </a:r>
          <a:endParaRPr lang="ru-RU" sz="1400" i="0" kern="1200" cap="all" baseline="0" dirty="0">
            <a:latin typeface="Century Gothic" panose="020B0502020202020204" pitchFamily="34" charset="0"/>
          </a:endParaRPr>
        </a:p>
      </dsp:txBody>
      <dsp:txXfrm>
        <a:off x="507418" y="337003"/>
        <a:ext cx="5744405" cy="674438"/>
      </dsp:txXfrm>
    </dsp:sp>
    <dsp:sp modelId="{8EBBBD5F-5D9C-4CC0-A37E-5865EE8BD679}">
      <dsp:nvSpPr>
        <dsp:cNvPr id="0" name=""/>
        <dsp:cNvSpPr/>
      </dsp:nvSpPr>
      <dsp:spPr>
        <a:xfrm>
          <a:off x="85894" y="252698"/>
          <a:ext cx="843048" cy="8430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820FE-769C-4834-AFDA-03C916D6E1CC}">
      <dsp:nvSpPr>
        <dsp:cNvPr id="0" name=""/>
        <dsp:cNvSpPr/>
      </dsp:nvSpPr>
      <dsp:spPr>
        <a:xfrm>
          <a:off x="990701" y="1348338"/>
          <a:ext cx="5261122" cy="674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33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cap="all" baseline="0" dirty="0" smtClean="0">
              <a:latin typeface="Century Gothic" panose="020B0502020202020204" pitchFamily="34" charset="0"/>
            </a:rPr>
            <a:t>имущественная поддержка</a:t>
          </a:r>
          <a:endParaRPr lang="ru-RU" sz="1400" i="0" kern="1200" cap="all" baseline="0" dirty="0">
            <a:latin typeface="Century Gothic" panose="020B0502020202020204" pitchFamily="34" charset="0"/>
          </a:endParaRPr>
        </a:p>
      </dsp:txBody>
      <dsp:txXfrm>
        <a:off x="990701" y="1348338"/>
        <a:ext cx="5261122" cy="674438"/>
      </dsp:txXfrm>
    </dsp:sp>
    <dsp:sp modelId="{5D5C80CC-FE38-4954-AD92-1356B8B2A16F}">
      <dsp:nvSpPr>
        <dsp:cNvPr id="0" name=""/>
        <dsp:cNvSpPr/>
      </dsp:nvSpPr>
      <dsp:spPr>
        <a:xfrm>
          <a:off x="569177" y="1264033"/>
          <a:ext cx="843048" cy="84304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D3B07-6B82-4B46-87E6-D4E684FF3789}">
      <dsp:nvSpPr>
        <dsp:cNvPr id="0" name=""/>
        <dsp:cNvSpPr/>
      </dsp:nvSpPr>
      <dsp:spPr>
        <a:xfrm>
          <a:off x="1139030" y="2359673"/>
          <a:ext cx="5112793" cy="674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33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cap="all" baseline="0" dirty="0" smtClean="0">
              <a:latin typeface="Century Gothic" panose="020B0502020202020204" pitchFamily="34" charset="0"/>
            </a:rPr>
            <a:t>поддержка частных фондов и меценатов</a:t>
          </a:r>
          <a:endParaRPr lang="ru-RU" sz="1400" i="0" kern="1200" cap="all" baseline="0" dirty="0">
            <a:latin typeface="Century Gothic" panose="020B0502020202020204" pitchFamily="34" charset="0"/>
          </a:endParaRPr>
        </a:p>
      </dsp:txBody>
      <dsp:txXfrm>
        <a:off x="1139030" y="2359673"/>
        <a:ext cx="5112793" cy="674438"/>
      </dsp:txXfrm>
    </dsp:sp>
    <dsp:sp modelId="{4E9C4566-3F03-4230-8F50-A4379ACE4B64}">
      <dsp:nvSpPr>
        <dsp:cNvPr id="0" name=""/>
        <dsp:cNvSpPr/>
      </dsp:nvSpPr>
      <dsp:spPr>
        <a:xfrm>
          <a:off x="717506" y="2275368"/>
          <a:ext cx="843048" cy="84304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62122-A738-417A-BFE1-A8AC93FC97C3}">
      <dsp:nvSpPr>
        <dsp:cNvPr id="0" name=""/>
        <dsp:cNvSpPr/>
      </dsp:nvSpPr>
      <dsp:spPr>
        <a:xfrm>
          <a:off x="990701" y="3371007"/>
          <a:ext cx="5261122" cy="674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33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cap="all" baseline="0" dirty="0" smtClean="0">
              <a:latin typeface="Century Gothic" panose="020B0502020202020204" pitchFamily="34" charset="0"/>
            </a:rPr>
            <a:t>разъяснения по вопросам законодательства</a:t>
          </a:r>
          <a:endParaRPr lang="ru-RU" sz="1400" i="0" kern="1200" cap="all" baseline="0" dirty="0">
            <a:latin typeface="Century Gothic" panose="020B0502020202020204" pitchFamily="34" charset="0"/>
          </a:endParaRPr>
        </a:p>
      </dsp:txBody>
      <dsp:txXfrm>
        <a:off x="990701" y="3371007"/>
        <a:ext cx="5261122" cy="674438"/>
      </dsp:txXfrm>
    </dsp:sp>
    <dsp:sp modelId="{7478DC00-B38A-4BD8-81CE-233186DC15E0}">
      <dsp:nvSpPr>
        <dsp:cNvPr id="0" name=""/>
        <dsp:cNvSpPr/>
      </dsp:nvSpPr>
      <dsp:spPr>
        <a:xfrm>
          <a:off x="569177" y="3286702"/>
          <a:ext cx="843048" cy="84304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287D3-2BA3-4A40-B847-96823E475DC3}">
      <dsp:nvSpPr>
        <dsp:cNvPr id="0" name=""/>
        <dsp:cNvSpPr/>
      </dsp:nvSpPr>
      <dsp:spPr>
        <a:xfrm>
          <a:off x="507418" y="4382342"/>
          <a:ext cx="5744405" cy="6744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336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cap="all" baseline="0" dirty="0" smtClean="0">
              <a:latin typeface="Century Gothic" panose="020B0502020202020204" pitchFamily="34" charset="0"/>
            </a:rPr>
            <a:t>новости, другая актуальная информация по вопросам развития и деятельности СО НКО</a:t>
          </a:r>
          <a:endParaRPr lang="ru-RU" sz="1400" i="0" kern="1200" cap="all" baseline="0" dirty="0">
            <a:latin typeface="Century Gothic" panose="020B0502020202020204" pitchFamily="34" charset="0"/>
          </a:endParaRPr>
        </a:p>
      </dsp:txBody>
      <dsp:txXfrm>
        <a:off x="507418" y="4382342"/>
        <a:ext cx="5744405" cy="674438"/>
      </dsp:txXfrm>
    </dsp:sp>
    <dsp:sp modelId="{94E249B9-EA92-40EC-A204-79D0EA20BD94}">
      <dsp:nvSpPr>
        <dsp:cNvPr id="0" name=""/>
        <dsp:cNvSpPr/>
      </dsp:nvSpPr>
      <dsp:spPr>
        <a:xfrm>
          <a:off x="85894" y="4298037"/>
          <a:ext cx="843048" cy="84304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25892-6223-4CDA-8CB9-905F5583EDF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139FD-3D0F-411C-A098-D821E2936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400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D81D5-9EC0-401A-B65D-35E6E09602B1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DBA3B-593F-4E9D-B372-B34DC88C6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6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8A2B20-B383-4A3C-8119-1D44254FBB7C}" type="slidenum">
              <a:rPr lang="ru-RU" altLang="ru-RU" b="0" smtClean="0"/>
              <a:pPr/>
              <a:t>1</a:t>
            </a:fld>
            <a:endParaRPr lang="ru-RU" altLang="ru-RU" b="0" smtClean="0"/>
          </a:p>
        </p:txBody>
      </p:sp>
    </p:spTree>
    <p:extLst>
      <p:ext uri="{BB962C8B-B14F-4D97-AF65-F5344CB8AC3E}">
        <p14:creationId xmlns:p14="http://schemas.microsoft.com/office/powerpoint/2010/main" val="152146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E32C-8B91-4CDF-8D1D-83EC732966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4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E32C-8B91-4CDF-8D1D-83EC732966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4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E32C-8B91-4CDF-8D1D-83EC732966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8E32C-8B91-4CDF-8D1D-83EC732966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9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9680-87B1-4111-9ADD-0F40A12EB18F}" type="datetime1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3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74F6-63BA-44C1-A037-8EA8A0104ED1}" type="datetime1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7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1E48-84CF-4259-A61F-AC537FFE9C36}" type="datetime1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8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003A-0153-454E-B476-AE4DE683DEE0}" type="datetime1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1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9F66-2524-4699-87F0-F86DE8415855}" type="datetime1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6B84-B969-48EF-8E76-9736BF1C0392}" type="datetime1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2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CE07-B276-44E8-832B-26D8F54A7D27}" type="datetime1">
              <a:rPr lang="ru-RU" smtClean="0"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D5C2-AC1D-4703-A020-662FD598AC19}" type="datetime1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2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89F7-3896-4F82-8321-47F00C3D8CB7}" type="datetime1">
              <a:rPr lang="ru-RU" smtClean="0"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27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19FF-9F17-4B38-8426-263454F8B39B}" type="datetime1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0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B0D3-8658-4DDF-8654-6AF7B8DEA32F}" type="datetime1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7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5AA20-4C9E-4AB3-92BF-31EEE73CBDD2}" type="datetime1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9827C-99F6-410F-8184-DDA7CDDE7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5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ublic190177429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722811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http://gerb.rossel.ru/data/Image/catalog_symb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73763"/>
            <a:ext cx="158432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79875" y="1164579"/>
            <a:ext cx="4032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Свердловская область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71863" y="5934671"/>
            <a:ext cx="300939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май 2021 года</a:t>
            </a:r>
            <a:r>
              <a:rPr lang="ru-RU" dirty="0"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dirty="0">
                <a:latin typeface="Century Gothic" panose="020B0502020202020204" pitchFamily="34" charset="0"/>
                <a:cs typeface="Times New Roman" pitchFamily="18" charset="0"/>
              </a:rPr>
            </a:br>
            <a:endParaRPr lang="ru-RU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5978768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13268" y="4727386"/>
            <a:ext cx="11497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Материалы всероссийского конкурса социальной рекламы </a:t>
            </a:r>
            <a:b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некоммерческих проектов, СО НКО и социальных предприятий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«РЕКЛАМА БУДУЩЕГО»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Номинация: </a:t>
            </a:r>
            <a:r>
              <a:rPr lang="ru-RU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«Лучшие практики информационной поддержки»</a:t>
            </a:r>
            <a:endParaRPr lang="ru-RU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Прайс-лист - Mario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139" y="2488123"/>
            <a:ext cx="1639512" cy="1478143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023385" y="2166050"/>
            <a:ext cx="7031716" cy="2191013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5000" b="1" spc="-300" dirty="0" smtClean="0">
                <a:solidFill>
                  <a:srgbClr val="0070C0"/>
                </a:solidFill>
                <a:latin typeface="Century Gothic" panose="020B0502020202020204" pitchFamily="34" charset="0"/>
                <a:cs typeface="Times New Roman" pitchFamily="18" charset="0"/>
              </a:rPr>
              <a:t>Поддержка СОНКО в Свердловской области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 rotWithShape="1">
          <a:blip r:embed="rId3"/>
          <a:srcRect l="31739" t="29081" r="37811" b="26615"/>
          <a:stretch/>
        </p:blipFill>
        <p:spPr bwMode="auto">
          <a:xfrm>
            <a:off x="7687775" y="1239613"/>
            <a:ext cx="3492500" cy="2408654"/>
          </a:xfrm>
          <a:prstGeom prst="rect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0" y="633908"/>
            <a:ext cx="12192000" cy="8709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3733590" y="704497"/>
            <a:ext cx="3765908" cy="5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Целевая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аудитория: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Picture 2" descr="http://gerb.rossel.ru/data/Image/catalog_symb/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" y="6330111"/>
            <a:ext cx="612377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-1" y="6287164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2</a:t>
            </a:fld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-1" y="22519"/>
            <a:ext cx="12160609" cy="5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Сообщество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«Поддержка СОНКО в Свердловской области» в социальной сети «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Вконтакте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509" y="822033"/>
            <a:ext cx="3352381" cy="52857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96107" y="762416"/>
            <a:ext cx="3772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https://vk.com/public190177429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8598" y="1350546"/>
            <a:ext cx="357490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некоммерческие организации </a:t>
            </a:r>
          </a:p>
          <a:p>
            <a:pPr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социально </a:t>
            </a:r>
            <a:r>
              <a:rPr lang="ru-RU" sz="21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ориентированные </a:t>
            </a: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НКО</a:t>
            </a:r>
          </a:p>
          <a:p>
            <a:pPr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поставщики </a:t>
            </a:r>
            <a:r>
              <a:rPr lang="ru-RU" sz="21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социальных </a:t>
            </a: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услуг</a:t>
            </a:r>
          </a:p>
          <a:p>
            <a:pPr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добровольческие </a:t>
            </a:r>
            <a:r>
              <a:rPr lang="ru-RU" sz="21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(волонтерские) </a:t>
            </a: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объединения</a:t>
            </a:r>
          </a:p>
          <a:p>
            <a:pPr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жители </a:t>
            </a:r>
            <a:r>
              <a:rPr lang="ru-RU" sz="21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Свердловской области</a:t>
            </a:r>
            <a:endParaRPr lang="ru-RU" sz="2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7"/>
          <a:srcRect l="31626" t="19641" r="24276" b="5043"/>
          <a:stretch/>
        </p:blipFill>
        <p:spPr bwMode="auto">
          <a:xfrm>
            <a:off x="9230825" y="3464890"/>
            <a:ext cx="2776855" cy="2667635"/>
          </a:xfrm>
          <a:prstGeom prst="rect">
            <a:avLst/>
          </a:prstGeom>
          <a:ln w="38100" cmpd="dbl">
            <a:solidFill>
              <a:schemeClr val="accent5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6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633908"/>
            <a:ext cx="12192000" cy="8709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-1" y="22519"/>
            <a:ext cx="12160609" cy="5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Сообщество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«Поддержка СОНКО в Свердловской области» в социальной сети «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Вконтакте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Picture 2" descr="http://gerb.rossel.ru/data/Image/catalog_symb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" y="6330111"/>
            <a:ext cx="612377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-1" y="6287164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95982024"/>
              </p:ext>
            </p:extLst>
          </p:nvPr>
        </p:nvGraphicFramePr>
        <p:xfrm>
          <a:off x="62889" y="781248"/>
          <a:ext cx="6096000" cy="519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085345"/>
              </p:ext>
            </p:extLst>
          </p:nvPr>
        </p:nvGraphicFramePr>
        <p:xfrm>
          <a:off x="6242973" y="839503"/>
          <a:ext cx="5581166" cy="522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914784" y="865331"/>
            <a:ext cx="3902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География</a:t>
            </a:r>
            <a:r>
              <a:rPr lang="en-US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проекта:</a:t>
            </a:r>
            <a:endParaRPr lang="ru-RU" sz="20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633908"/>
            <a:ext cx="12192000" cy="8709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-1" y="22519"/>
            <a:ext cx="12160609" cy="5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Сообщество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«Поддержка СОНКО в Свердловской области» в социальной сети «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Вконтакте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Picture 2" descr="http://gerb.rossel.ru/data/Image/catalog_symb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" y="6330111"/>
            <a:ext cx="612377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-1" y="6287164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4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55733584"/>
              </p:ext>
            </p:extLst>
          </p:nvPr>
        </p:nvGraphicFramePr>
        <p:xfrm>
          <a:off x="63062" y="893379"/>
          <a:ext cx="6328013" cy="5393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172634"/>
              </p:ext>
            </p:extLst>
          </p:nvPr>
        </p:nvGraphicFramePr>
        <p:xfrm>
          <a:off x="6391075" y="642617"/>
          <a:ext cx="5454869" cy="533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91076" y="893379"/>
            <a:ext cx="5064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Охват устройств: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9350" y="743362"/>
            <a:ext cx="5064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Контент страницы: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0" y="633908"/>
            <a:ext cx="12192000" cy="8709"/>
          </a:xfrm>
          <a:prstGeom prst="lin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-1" y="22519"/>
            <a:ext cx="12160609" cy="5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Сообщество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«Поддержка СОНКО в Свердловской области» в социальной сети «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Вконтакте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Picture 2" descr="http://gerb.rossel.ru/data/Image/catalog_symb/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" y="6330111"/>
            <a:ext cx="612377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-1" y="6287164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9827C-99F6-410F-8184-DDA7CDDE7864}" type="slidenum">
              <a:rPr lang="ru-RU" smtClean="0"/>
              <a:t>5</a:t>
            </a:fld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58815" y="963504"/>
            <a:ext cx="2374900" cy="44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4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  <a:endParaRPr lang="ru-RU" sz="2400" b="1" dirty="0" smtClean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935" y="2133689"/>
            <a:ext cx="6565900" cy="411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b="1" cap="all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300" b="1" cap="all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121 тысячи </a:t>
            </a:r>
            <a:r>
              <a:rPr lang="ru-RU" sz="2300" b="1" cap="all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просмотров </a:t>
            </a:r>
          </a:p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300" b="1" cap="all" dirty="0" smtClean="0">
              <a:solidFill>
                <a:srgbClr val="00206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b="1" cap="all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2300" b="1" cap="all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контенту страницы сообщества </a:t>
            </a:r>
            <a:r>
              <a:rPr lang="ru-RU" sz="2300" b="1" cap="all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режиме </a:t>
            </a:r>
            <a:r>
              <a:rPr lang="ru-RU" sz="2300" b="1" cap="all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24/7</a:t>
            </a:r>
          </a:p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300" b="1" cap="all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b="1" cap="all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Свободный доступ </a:t>
            </a:r>
            <a:r>
              <a:rPr lang="ru-RU" sz="2300" b="1" cap="all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b="1" cap="all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мобильных устройств и стационарных </a:t>
            </a:r>
            <a:r>
              <a:rPr lang="ru-RU" sz="2300" b="1" cap="all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компьютеров</a:t>
            </a:r>
          </a:p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300" b="1" cap="all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300" b="1" cap="all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100-процентный</a:t>
            </a:r>
            <a:r>
              <a:rPr lang="ru-RU" sz="2300" b="1" cap="all" dirty="0" smtClean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охват всех муниципалитетов области</a:t>
            </a:r>
            <a:endParaRPr lang="ru-RU" sz="2300" b="1" cap="all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Техническая поддержка сайта - Компания &quot;Alex Group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60" y="674410"/>
            <a:ext cx="4024074" cy="33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09" y="3581066"/>
            <a:ext cx="2895658" cy="24888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07574" y="935061"/>
            <a:ext cx="6399355" cy="860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ЭФФЕКТИВНАЯ ИНФОРМАЦИОННАЯ ПОДДЕРЖКА </a:t>
            </a: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СОНКО</a:t>
            </a:r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1620982" y="2015467"/>
            <a:ext cx="8645237" cy="257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000">
                <a:solidFill>
                  <a:srgbClr val="000000"/>
                </a:solidFill>
                <a:latin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Благодарим за внимание!</a:t>
            </a:r>
            <a:endParaRPr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600316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gerb.rossel.ru/data/Image/catalog_symb/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3" y="6330111"/>
            <a:ext cx="612377" cy="45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1" y="6287164"/>
            <a:ext cx="12192000" cy="87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0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2791</TotalTime>
  <Words>191</Words>
  <Application>Microsoft Office PowerPoint</Application>
  <PresentationFormat>Широкоэкранный</PresentationFormat>
  <Paragraphs>47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Якерсберг Анна Андреевна</dc:creator>
  <cp:lastModifiedBy>Нечкина Наталья Николаевна</cp:lastModifiedBy>
  <cp:revision>320</cp:revision>
  <cp:lastPrinted>2020-08-26T13:04:05Z</cp:lastPrinted>
  <dcterms:created xsi:type="dcterms:W3CDTF">2019-12-28T09:50:38Z</dcterms:created>
  <dcterms:modified xsi:type="dcterms:W3CDTF">2021-05-28T11:13:46Z</dcterms:modified>
</cp:coreProperties>
</file>