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4" r:id="rId3"/>
    <p:sldId id="294" r:id="rId4"/>
    <p:sldId id="305" r:id="rId5"/>
    <p:sldId id="303" r:id="rId6"/>
    <p:sldId id="299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DFE"/>
    <a:srgbClr val="00CC00"/>
    <a:srgbClr val="3140F6"/>
    <a:srgbClr val="A1C1FB"/>
    <a:srgbClr val="E09AFC"/>
    <a:srgbClr val="6FA0F9"/>
    <a:srgbClr val="0A4598"/>
    <a:srgbClr val="3355FD"/>
    <a:srgbClr val="8FD452"/>
    <a:srgbClr val="43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ydra\social\2021%20&#1075;&#1086;&#1076;\4_&#1057;&#1054;&#1053;&#1050;&#1054;\13_&#1050;&#1086;&#1085;&#1082;&#1091;&#1088;&#1089;\vkontakte_group190177429_2019-12-01_2021-05-25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7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8746694441296E-3"/>
          <c:y val="1.8858059162293866E-3"/>
          <c:w val="0.9658673474324182"/>
          <c:h val="0.68845042830099512"/>
        </c:manualLayout>
      </c:layout>
      <c:pie3DChart>
        <c:varyColors val="1"/>
        <c:ser>
          <c:idx val="0"/>
          <c:order val="0"/>
          <c:tx>
            <c:strRef>
              <c:f>Лист1!$C$1</c:f>
              <c:strCache>
                <c:ptCount val="1"/>
                <c:pt idx="0">
                  <c:v>процент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00CC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rgbClr val="98CDFE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rgbClr val="3140F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</c:spPr>
          </c:dPt>
          <c:dPt>
            <c:idx val="8"/>
            <c:bubble3D val="0"/>
            <c:spPr>
              <a:solidFill>
                <a:srgbClr val="A1C1FB"/>
              </a:solidFill>
            </c:spPr>
          </c:dPt>
          <c:cat>
            <c:strRef>
              <c:f>Лист1!$B$2:$B$10</c:f>
              <c:strCache>
                <c:ptCount val="9"/>
                <c:pt idx="0">
                  <c:v>Екатеринбург</c:v>
                </c:pt>
                <c:pt idx="1">
                  <c:v>Ревда</c:v>
                </c:pt>
                <c:pt idx="2">
                  <c:v>Нижний Тагил</c:v>
                </c:pt>
                <c:pt idx="3">
                  <c:v>Лесной</c:v>
                </c:pt>
                <c:pt idx="4">
                  <c:v>Каменск-Уральский</c:v>
                </c:pt>
                <c:pt idx="5">
                  <c:v>Новоуральск</c:v>
                </c:pt>
                <c:pt idx="6">
                  <c:v>Артемовский</c:v>
                </c:pt>
                <c:pt idx="7">
                  <c:v>Первоуральск</c:v>
                </c:pt>
                <c:pt idx="8">
                  <c:v>другие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54.36</c:v>
                </c:pt>
                <c:pt idx="1">
                  <c:v>6.14</c:v>
                </c:pt>
                <c:pt idx="2">
                  <c:v>5.19</c:v>
                </c:pt>
                <c:pt idx="3">
                  <c:v>4.88</c:v>
                </c:pt>
                <c:pt idx="4">
                  <c:v>2.82</c:v>
                </c:pt>
                <c:pt idx="5">
                  <c:v>2.0699999999999998</c:v>
                </c:pt>
                <c:pt idx="6">
                  <c:v>1.77</c:v>
                </c:pt>
                <c:pt idx="7">
                  <c:v>1.35</c:v>
                </c:pt>
                <c:pt idx="8">
                  <c:v>21.42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8235676898837352E-4"/>
          <c:y val="0.59670885617464975"/>
          <c:w val="0.99921758890041035"/>
          <c:h val="0.403291143825350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Страны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Лист1!$A$2:$A$7</c:f>
              <c:strCache>
                <c:ptCount val="6"/>
                <c:pt idx="0">
                  <c:v>Россия</c:v>
                </c:pt>
                <c:pt idx="1">
                  <c:v>Нидерланды</c:v>
                </c:pt>
                <c:pt idx="2">
                  <c:v>Германия</c:v>
                </c:pt>
                <c:pt idx="3">
                  <c:v>Франция</c:v>
                </c:pt>
                <c:pt idx="4">
                  <c:v>Великобритания</c:v>
                </c:pt>
                <c:pt idx="5">
                  <c:v>другие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97.13</c:v>
                </c:pt>
                <c:pt idx="1">
                  <c:v>0.5</c:v>
                </c:pt>
                <c:pt idx="2">
                  <c:v>0.48</c:v>
                </c:pt>
                <c:pt idx="3">
                  <c:v>0.39</c:v>
                </c:pt>
                <c:pt idx="4">
                  <c:v>0.19</c:v>
                </c:pt>
                <c:pt idx="5">
                  <c:v>1.32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49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173478597348339E-3"/>
          <c:y val="0"/>
          <c:w val="0.92705966383746574"/>
          <c:h val="0.62147943811381101"/>
        </c:manualLayout>
      </c:layout>
      <c:pie3DChart>
        <c:varyColors val="1"/>
        <c:ser>
          <c:idx val="0"/>
          <c:order val="0"/>
          <c:tx>
            <c:strRef>
              <c:f>Лист2!$C$1</c:f>
              <c:strCache>
                <c:ptCount val="1"/>
                <c:pt idx="0">
                  <c:v>количество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rgbClr val="00CC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E09AF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4.4277760000588064E-2"/>
                  <c:y val="1.00993769905614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1486868833513386E-2"/>
                  <c:y val="-0.13769884685437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Лист2!$B$2:$B$3</c:f>
              <c:strCache>
                <c:ptCount val="2"/>
                <c:pt idx="0">
                  <c:v>Просмотры с мобильных устройств</c:v>
                </c:pt>
                <c:pt idx="1">
                  <c:v>Просмотры с компьютеров</c:v>
                </c:pt>
              </c:strCache>
            </c:strRef>
          </c:cat>
          <c:val>
            <c:numRef>
              <c:f>Лист2!$C$2:$C$3</c:f>
              <c:numCache>
                <c:formatCode>General</c:formatCode>
                <c:ptCount val="2"/>
                <c:pt idx="0">
                  <c:v>79.22</c:v>
                </c:pt>
                <c:pt idx="1">
                  <c:v>20.78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025110592533855E-3"/>
          <c:y val="0.64515553080512578"/>
          <c:w val="0.97050743481724"/>
          <c:h val="0.340910093247845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 просмотров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44915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 просмотров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62962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 просмотров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127223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9 мес. 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 просмотров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173429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0850120"/>
        <c:axId val="430849728"/>
      </c:barChart>
      <c:catAx>
        <c:axId val="430850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0849728"/>
        <c:crosses val="autoZero"/>
        <c:auto val="1"/>
        <c:lblAlgn val="ctr"/>
        <c:lblOffset val="100"/>
        <c:noMultiLvlLbl val="0"/>
      </c:catAx>
      <c:valAx>
        <c:axId val="43084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0850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5892-6223-4CDA-8CB9-905F5583EDF6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139FD-3D0F-411C-A098-D821E29367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D81D5-9EC0-401A-B65D-35E6E09602B1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BA3B-593F-4E9D-B372-B34DC88C6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8A2B20-B383-4A3C-8119-1D44254FBB7C}" type="slidenum">
              <a:rPr lang="ru-RU" altLang="ru-RU" b="0" smtClean="0"/>
              <a:pPr/>
              <a:t>1</a:t>
            </a:fld>
            <a:endParaRPr lang="ru-RU" altLang="ru-RU" b="0" smtClean="0"/>
          </a:p>
        </p:txBody>
      </p:sp>
    </p:spTree>
    <p:extLst>
      <p:ext uri="{BB962C8B-B14F-4D97-AF65-F5344CB8AC3E}">
        <p14:creationId xmlns:p14="http://schemas.microsoft.com/office/powerpoint/2010/main" val="152146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744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046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49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29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9680-87B1-4111-9ADD-0F40A12EB18F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74F6-63BA-44C1-A037-8EA8A0104ED1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1E48-84CF-4259-A61F-AC537FFE9C36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8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003A-0153-454E-B476-AE4DE683DEE0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1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9F66-2524-4699-87F0-F86DE8415855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B84-B969-48EF-8E76-9736BF1C0392}" type="datetime1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2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CE07-B276-44E8-832B-26D8F54A7D27}" type="datetime1">
              <a:rPr lang="ru-RU" smtClean="0"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D5C2-AC1D-4703-A020-662FD598AC19}" type="datetime1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1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89F7-3896-4F82-8321-47F00C3D8CB7}" type="datetime1">
              <a:rPr lang="ru-RU" smtClean="0"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7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19FF-9F17-4B38-8426-263454F8B39B}" type="datetime1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8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B0D3-8658-4DDF-8654-6AF7B8DEA32F}" type="datetime1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1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5AA20-4C9E-4AB3-92BF-31EEE73CBDD2}" type="datetime1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8.jpe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0" y="722811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73763"/>
            <a:ext cx="158432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079875" y="1164579"/>
            <a:ext cx="40322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Свердловская область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871863" y="5934671"/>
            <a:ext cx="30093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октябрь 2023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года</a:t>
            </a:r>
            <a:r>
              <a:rPr lang="ru-RU" dirty="0"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>
                <a:latin typeface="Century Gothic" panose="020B0502020202020204" pitchFamily="34" charset="0"/>
                <a:cs typeface="Times New Roman" pitchFamily="18" charset="0"/>
              </a:rPr>
            </a:br>
            <a:endParaRPr lang="ru-RU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5978768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13268" y="4727386"/>
            <a:ext cx="1149773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Материалы всероссийского конкурса </a:t>
            </a: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медиапроектов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социального воздействия «Точно!»</a:t>
            </a:r>
            <a:endParaRPr lang="ru-RU" b="1" dirty="0" smtClean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Номинация: </a:t>
            </a:r>
            <a:r>
              <a:rPr lang="ru-RU" sz="2800" b="1" dirty="0" smtClean="0">
                <a:solidFill>
                  <a:srgbClr val="C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«Потенциал»</a:t>
            </a:r>
            <a:endParaRPr lang="ru-RU" sz="2800" b="1" dirty="0">
              <a:solidFill>
                <a:srgbClr val="C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313268" y="2166050"/>
            <a:ext cx="8741833" cy="2191013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5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Поддержка СОНКО </a:t>
            </a:r>
          </a:p>
          <a:p>
            <a:pPr>
              <a:defRPr/>
            </a:pPr>
            <a:r>
              <a:rPr lang="ru-RU" sz="5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в Свердловской области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1026" name="Picture 2" descr="Рост жизни | Момент Истины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071" y="1655805"/>
            <a:ext cx="2848885" cy="288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2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633908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6730314" y="1551170"/>
            <a:ext cx="4720280" cy="88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2800" b="1" dirty="0">
                <a:solidFill>
                  <a:srgbClr val="00B050"/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Целевая </a:t>
            </a:r>
            <a:r>
              <a:rPr 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аудитория:</a:t>
            </a:r>
            <a:endParaRPr lang="ru-RU" sz="2800" b="1" dirty="0">
              <a:solidFill>
                <a:srgbClr val="00B050"/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28716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2</a:t>
            </a:fld>
            <a:endParaRPr lang="ru-RU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-1" y="184641"/>
            <a:ext cx="12160609" cy="43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Сообщество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«Поддержка СОНКО в Свердловской области» в социальной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сети «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ВКонтакте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»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38" y="1725856"/>
            <a:ext cx="2564160" cy="40429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730314" y="2433976"/>
            <a:ext cx="5173362" cy="3403922"/>
          </a:xfrm>
          <a:prstGeom prst="rect">
            <a:avLst/>
          </a:prstGeom>
          <a:ln>
            <a:solidFill>
              <a:srgbClr val="3140F6"/>
            </a:solidFill>
          </a:ln>
        </p:spPr>
        <p:txBody>
          <a:bodyPr wrap="square">
            <a:spAutoFit/>
          </a:bodyPr>
          <a:lstStyle/>
          <a:p>
            <a:pPr marL="5715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некоммерческие организации </a:t>
            </a:r>
          </a:p>
          <a:p>
            <a:pPr marL="5715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социально </a:t>
            </a:r>
            <a:r>
              <a:rPr lang="ru-RU" sz="2100" b="1" dirty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ориентированные </a:t>
            </a: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НКО</a:t>
            </a:r>
          </a:p>
          <a:p>
            <a:pPr marL="5715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поставщики </a:t>
            </a:r>
            <a:r>
              <a:rPr lang="ru-RU" sz="2100" b="1" dirty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социальных </a:t>
            </a: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услуг</a:t>
            </a:r>
          </a:p>
          <a:p>
            <a:pPr marL="5715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добровольческие </a:t>
            </a:r>
            <a:r>
              <a:rPr lang="ru-RU" sz="2100" b="1" dirty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(волонтерские) </a:t>
            </a: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объединения</a:t>
            </a:r>
          </a:p>
          <a:p>
            <a:pPr marL="57150" indent="-3429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1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жители </a:t>
            </a:r>
            <a:r>
              <a:rPr lang="ru-RU" sz="2100" b="1" dirty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Свердловской области</a:t>
            </a:r>
            <a:endParaRPr lang="ru-RU" sz="2100" b="1" dirty="0">
              <a:solidFill>
                <a:srgbClr val="0A4598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2723" y="904838"/>
            <a:ext cx="1002544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https://vk.com/podderzkasonko</a:t>
            </a:r>
          </a:p>
        </p:txBody>
      </p:sp>
      <p:pic>
        <p:nvPicPr>
          <p:cNvPr id="15" name="Picture 2" descr="Растения сидераты - список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6335" y="1213875"/>
            <a:ext cx="1194273" cy="119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cdn.pixabay.com/photo/2013/03/29/13/40/magnifying-glass-97635_128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35934">
            <a:off x="5487166" y="4533976"/>
            <a:ext cx="2169944" cy="1986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Целевая аудитория: что это, примеры, анализ, сегментация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5" t="3289" r="19976" b="324"/>
          <a:stretch/>
        </p:blipFill>
        <p:spPr bwMode="auto">
          <a:xfrm>
            <a:off x="3138701" y="1725856"/>
            <a:ext cx="3275259" cy="314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6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633908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-1" y="22519"/>
            <a:ext cx="12160609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Сообщество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«Поддержка СОНКО в Свердловской области» в социальной сети «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ВКонтакте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»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28716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939140"/>
              </p:ext>
            </p:extLst>
          </p:nvPr>
        </p:nvGraphicFramePr>
        <p:xfrm>
          <a:off x="271848" y="754136"/>
          <a:ext cx="3781168" cy="5395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914784" y="865331"/>
            <a:ext cx="39025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География</a:t>
            </a:r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проекта: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10399" y="1402788"/>
            <a:ext cx="48932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Оперативное информирование по актуальным вопросам развития некоммерческого сектора;</a:t>
            </a:r>
          </a:p>
          <a:p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Повышение эффективности информационного взаимодействия;</a:t>
            </a:r>
          </a:p>
          <a:p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Повышение открытости и доступности информации о мерах поддержки НКО;</a:t>
            </a:r>
          </a:p>
          <a:p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Информирование жителей Свердловской области о деятельности СОНКО</a:t>
            </a:r>
            <a:endParaRPr lang="ru-RU" dirty="0"/>
          </a:p>
        </p:txBody>
      </p:sp>
      <p:pic>
        <p:nvPicPr>
          <p:cNvPr id="5124" name="Picture 4" descr="inspection of work place - Clip Art Libra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5049" y="4802659"/>
            <a:ext cx="1462728" cy="134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89979130"/>
              </p:ext>
            </p:extLst>
          </p:nvPr>
        </p:nvGraphicFramePr>
        <p:xfrm>
          <a:off x="3912972" y="2866769"/>
          <a:ext cx="3171570" cy="3146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030" name="Picture 6" descr="Векторная Карта Мира - specificationcz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224" y="1008080"/>
            <a:ext cx="2773737" cy="180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11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633908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-1" y="22519"/>
            <a:ext cx="12160609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Сообщество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«Поддержка СОНКО в Свердловской области» в социальной сети «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ВКонтакте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»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28716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1872995"/>
              </p:ext>
            </p:extLst>
          </p:nvPr>
        </p:nvGraphicFramePr>
        <p:xfrm>
          <a:off x="255372" y="4178819"/>
          <a:ext cx="4353269" cy="1911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453449" y="893379"/>
            <a:ext cx="6002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Размещаемая информация: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5543" y="870919"/>
            <a:ext cx="38223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Контент страницы: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69709" y="1795849"/>
            <a:ext cx="5272215" cy="4413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овости, актуальная информация по вопросам развития и деятельности «третьего сектора» (акции, форумы, семинары, </a:t>
            </a:r>
            <a:r>
              <a:rPr lang="ru-RU" b="1" i="1" dirty="0" err="1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вебинары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мастер-классы);</a:t>
            </a: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конкурсах для НКО (федеральные, 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региональные, местные, частные);</a:t>
            </a: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мущественная поддержка;</a:t>
            </a: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оддержка частных фондов и меценатов;</a:t>
            </a: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b="1" i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i="1" dirty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b="1" i="1" dirty="0" smtClean="0">
                <a:solidFill>
                  <a:srgbClr val="0A459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азъяснения по вопросам законодательства</a:t>
            </a:r>
          </a:p>
        </p:txBody>
      </p:sp>
      <p:pic>
        <p:nvPicPr>
          <p:cNvPr id="4102" name="Picture 6" descr="человечки для презентации powerpoint картинки: 2 тыс изображений найдено в  Яндекс Картинках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4088" y="3083769"/>
            <a:ext cx="2575453" cy="31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Полезная информац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6213">
            <a:off x="9967998" y="2040631"/>
            <a:ext cx="2138320" cy="73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4023228066"/>
              </p:ext>
            </p:extLst>
          </p:nvPr>
        </p:nvGraphicFramePr>
        <p:xfrm>
          <a:off x="146973" y="1332584"/>
          <a:ext cx="4556832" cy="2811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84620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633908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-1" y="22519"/>
            <a:ext cx="12160609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sz="1800" b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Сообщество «Поддержка СОНКО в Свердловской области» в социальной сети «</a:t>
            </a:r>
            <a:r>
              <a:rPr lang="ru-RU" sz="1800" b="1" dirty="0" err="1" smtClean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sz="1800" b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28716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5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6973" y="963504"/>
            <a:ext cx="2110195" cy="540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4000"/>
              </a:lnSpc>
              <a:spcAft>
                <a:spcPts val="0"/>
              </a:spcAft>
            </a:pPr>
            <a:r>
              <a:rPr lang="ru-RU" sz="2800" b="1" u="sng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endParaRPr lang="ru-RU" sz="2800" b="1" u="sng" dirty="0" smtClean="0">
              <a:solidFill>
                <a:srgbClr val="00206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459891" y="2094355"/>
            <a:ext cx="8501449" cy="3613297"/>
          </a:xfrm>
          <a:prstGeom prst="rect">
            <a:avLst/>
          </a:prstGeom>
          <a:ln>
            <a:solidFill>
              <a:srgbClr val="3140F6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04000"/>
              </a:lnSpc>
              <a:buFont typeface="Wingdings" panose="05000000000000000000" pitchFamily="2" charset="2"/>
              <a:buChar char="Ø"/>
            </a:pPr>
            <a:r>
              <a:rPr lang="ru-RU" sz="2000" b="1" i="1" cap="all" dirty="0" smtClean="0">
                <a:solidFill>
                  <a:srgbClr val="7030A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 числа подписчиков, </a:t>
            </a:r>
            <a:r>
              <a:rPr lang="ru-RU" sz="2000" b="1" cap="all" dirty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том числе организаций и тематических сообществ</a:t>
            </a:r>
          </a:p>
          <a:p>
            <a:pPr marL="342900" indent="-342900">
              <a:lnSpc>
                <a:spcPct val="104000"/>
              </a:lnSpc>
              <a:buFont typeface="Wingdings" panose="05000000000000000000" pitchFamily="2" charset="2"/>
              <a:buChar char="Ø"/>
            </a:pPr>
            <a:endParaRPr lang="ru-RU" sz="2000" b="1" i="1" cap="all" dirty="0">
              <a:solidFill>
                <a:srgbClr val="7030A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4000"/>
              </a:lnSpc>
              <a:buFont typeface="Wingdings" panose="05000000000000000000" pitchFamily="2" charset="2"/>
              <a:buChar char="Ø"/>
            </a:pPr>
            <a:r>
              <a:rPr lang="ru-RU" sz="2000" b="1" i="1" cap="all" dirty="0" smtClean="0">
                <a:solidFill>
                  <a:srgbClr val="7030A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100-процентный</a:t>
            </a:r>
            <a:r>
              <a:rPr lang="ru-RU" sz="2000" b="1" cap="all" dirty="0" smtClean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охват всех муниципалитетов области</a:t>
            </a:r>
            <a:endParaRPr lang="ru-RU" sz="2000" b="1" cap="all" dirty="0">
              <a:solidFill>
                <a:srgbClr val="00CC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sz="2000" b="1" cap="all" dirty="0" smtClean="0">
              <a:solidFill>
                <a:srgbClr val="00CC0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b="1" cap="all" dirty="0" smtClean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2000" b="1" i="1" cap="all" dirty="0" smtClean="0">
                <a:solidFill>
                  <a:srgbClr val="7030A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173 тысяч </a:t>
            </a:r>
            <a:r>
              <a:rPr lang="ru-RU" sz="2000" b="1" cap="all" dirty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просмотров </a:t>
            </a:r>
            <a:endParaRPr lang="ru-RU" sz="2000" b="1" cap="all" dirty="0" smtClean="0">
              <a:solidFill>
                <a:srgbClr val="00CC0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4000"/>
              </a:lnSpc>
              <a:spcAft>
                <a:spcPts val="0"/>
              </a:spcAft>
            </a:pPr>
            <a:endParaRPr lang="ru-RU" sz="2000" b="1" cap="all" dirty="0">
              <a:solidFill>
                <a:srgbClr val="00CC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b="1" i="1" cap="all" dirty="0" smtClean="0">
                <a:solidFill>
                  <a:srgbClr val="7030A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Свободный</a:t>
            </a:r>
            <a:r>
              <a:rPr lang="ru-RU" sz="2000" b="1" cap="all" dirty="0" smtClean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доступ с </a:t>
            </a:r>
            <a:r>
              <a:rPr lang="ru-RU" sz="2000" b="1" cap="all" dirty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мобильных устройств и стационарных </a:t>
            </a:r>
            <a:r>
              <a:rPr lang="ru-RU" sz="2000" b="1" cap="all" dirty="0" smtClean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компьютеров</a:t>
            </a:r>
          </a:p>
          <a:p>
            <a:pPr marL="342900" indent="-342900">
              <a:lnSpc>
                <a:spcPct val="104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000" b="1" cap="all" dirty="0">
              <a:solidFill>
                <a:srgbClr val="00CC00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4000"/>
              </a:lnSpc>
              <a:buFont typeface="Wingdings" panose="05000000000000000000" pitchFamily="2" charset="2"/>
              <a:buChar char="Ø"/>
            </a:pPr>
            <a:r>
              <a:rPr lang="ru-RU" sz="2000" b="1" cap="all" dirty="0">
                <a:solidFill>
                  <a:srgbClr val="00CC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 к контенту страницы сообщества в режиме </a:t>
            </a:r>
            <a:r>
              <a:rPr lang="ru-RU" sz="2000" b="1" i="1" cap="all" dirty="0" smtClean="0">
                <a:solidFill>
                  <a:srgbClr val="7030A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24/7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91264" y="815547"/>
            <a:ext cx="8386119" cy="124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 востребованности контента </a:t>
            </a:r>
          </a:p>
          <a:p>
            <a:pPr algn="ctr">
              <a:lnSpc>
                <a:spcPct val="104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A4598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путем эффективной информационной поддержки СОНКО</a:t>
            </a:r>
            <a:endParaRPr lang="ru-RU" sz="2400" b="1" dirty="0" smtClean="0">
              <a:solidFill>
                <a:srgbClr val="0A459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0" descr="Наклейка стрелка вниз PNG - AVATAN PLU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35944">
            <a:off x="10575033" y="390134"/>
            <a:ext cx="1457325" cy="190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Толпа | Фото большого размера и векторный клипарт | CLIPARTO /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75" y="1824860"/>
            <a:ext cx="3099845" cy="262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Механизм – Бесплатные иконки: строительство и инструменты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761" y="4518552"/>
            <a:ext cx="1722866" cy="172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893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/>
          </p:cNvSpPr>
          <p:nvPr/>
        </p:nvSpPr>
        <p:spPr bwMode="auto">
          <a:xfrm>
            <a:off x="1620982" y="2015467"/>
            <a:ext cx="8645237" cy="2572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000">
                <a:solidFill>
                  <a:srgbClr val="000000"/>
                </a:solidFill>
                <a:latin typeface="Arial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Благодарим за внимание!</a:t>
            </a:r>
            <a:endParaRPr sz="40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600316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-1" y="628716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02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2994</TotalTime>
  <Words>250</Words>
  <Application>Microsoft Office PowerPoint</Application>
  <PresentationFormat>Широкоэкранный</PresentationFormat>
  <Paragraphs>60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Якерсберг Анна Андреевна</dc:creator>
  <cp:lastModifiedBy>Николаева Алена Юрьевна</cp:lastModifiedBy>
  <cp:revision>340</cp:revision>
  <cp:lastPrinted>2020-08-26T13:04:05Z</cp:lastPrinted>
  <dcterms:created xsi:type="dcterms:W3CDTF">2019-12-28T09:50:38Z</dcterms:created>
  <dcterms:modified xsi:type="dcterms:W3CDTF">2023-10-17T12:34:53Z</dcterms:modified>
</cp:coreProperties>
</file>