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5.jpg" ContentType="image/unknown"/>
  <Override PartName="/ppt/media/image86.jpg" ContentType="image/unknown"/>
  <Override PartName="/ppt/media/image87.jpg" ContentType="image/unknown"/>
  <Override PartName="/ppt/media/image88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5" r:id="rId3"/>
    <p:sldId id="256" r:id="rId4"/>
    <p:sldId id="276" r:id="rId5"/>
    <p:sldId id="278" r:id="rId6"/>
    <p:sldId id="262" r:id="rId7"/>
    <p:sldId id="280" r:id="rId8"/>
    <p:sldId id="264" r:id="rId9"/>
    <p:sldId id="266" r:id="rId10"/>
    <p:sldId id="279" r:id="rId11"/>
    <p:sldId id="265" r:id="rId12"/>
    <p:sldId id="282" r:id="rId13"/>
    <p:sldId id="283" r:id="rId14"/>
    <p:sldId id="272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93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5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90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8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4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4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5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7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26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CC008-7380-4623-A5F0-C74401B08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2C2F1-AB1B-4066-B5AA-7225B5ED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0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5.png"/><Relationship Id="rId7" Type="http://schemas.openxmlformats.org/officeDocument/2006/relationships/image" Target="../media/image7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Krg0i5wP8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33.png"/><Relationship Id="rId7" Type="http://schemas.openxmlformats.org/officeDocument/2006/relationships/image" Target="../media/image8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hyperlink" Target="https://disk.yandex.ru/i/Uzlsb88uLY1dow" TargetMode="External"/><Relationship Id="rId5" Type="http://schemas.openxmlformats.org/officeDocument/2006/relationships/image" Target="../media/image51.png"/><Relationship Id="rId10" Type="http://schemas.openxmlformats.org/officeDocument/2006/relationships/image" Target="../media/image88.jpg"/><Relationship Id="rId4" Type="http://schemas.openxmlformats.org/officeDocument/2006/relationships/hyperlink" Target="https://disk.yandex.ru/d/AHq84nRUK63FsQ" TargetMode="External"/><Relationship Id="rId9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ecozhora" TargetMode="External"/><Relationship Id="rId13" Type="http://schemas.openxmlformats.org/officeDocument/2006/relationships/hyperlink" Target="https://t.me/spasaemberega" TargetMode="External"/><Relationship Id="rId1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hyperlink" Target="https://world.cleangames.org/spasaemberega" TargetMode="External"/><Relationship Id="rId12" Type="http://schemas.openxmlformats.org/officeDocument/2006/relationships/hyperlink" Target="https://vk.com/chisto_men" TargetMode="External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hyperlink" Target="https://t.me/chistoman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45.png"/><Relationship Id="rId10" Type="http://schemas.openxmlformats.org/officeDocument/2006/relationships/hyperlink" Target="https://vk.com/clean_games?w=wall-79010199_15197" TargetMode="External"/><Relationship Id="rId19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hyperlink" Target="https://t.me/sortirovochnaya" TargetMode="Externa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43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6017" y="-1041940"/>
            <a:ext cx="26438094" cy="10609118"/>
          </a:xfrm>
          <a:prstGeom prst="rect">
            <a:avLst/>
          </a:pr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7E713E20-6176-49D4-A0B1-CC45BCD0F783}"/>
              </a:ext>
            </a:extLst>
          </p:cNvPr>
          <p:cNvSpPr txBox="1">
            <a:spLocks/>
          </p:cNvSpPr>
          <p:nvPr/>
        </p:nvSpPr>
        <p:spPr>
          <a:xfrm>
            <a:off x="976814" y="1494861"/>
            <a:ext cx="105156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pc="300" dirty="0">
                <a:latin typeface="Lapsus Pro Bold" panose="02000800000000000000" pitchFamily="2" charset="0"/>
              </a:rPr>
              <a:t>#</a:t>
            </a:r>
            <a:r>
              <a:rPr lang="ru-RU" sz="6000" spc="300" dirty="0" err="1">
                <a:latin typeface="Lapsus Pro Bold" panose="02000800000000000000" pitchFamily="2" charset="0"/>
              </a:rPr>
              <a:t>спасаемберега</a:t>
            </a:r>
            <a:r>
              <a:rPr lang="ru-RU" sz="6000" spc="300" dirty="0">
                <a:latin typeface="Lapsus Pro Bold" panose="02000800000000000000" pitchFamily="2" charset="0"/>
              </a:rPr>
              <a:t> 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041400" y="1494861"/>
            <a:ext cx="105156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pc="300" dirty="0">
                <a:solidFill>
                  <a:schemeClr val="bg1"/>
                </a:solidFill>
                <a:latin typeface="Lapsus Pro Bold" panose="02000800000000000000" pitchFamily="2" charset="0"/>
              </a:rPr>
              <a:t>#</a:t>
            </a:r>
            <a:r>
              <a:rPr lang="ru-RU" sz="6000" spc="300" dirty="0" err="1">
                <a:solidFill>
                  <a:schemeClr val="bg1"/>
                </a:solidFill>
                <a:latin typeface="Lapsus Pro Bold" panose="02000800000000000000" pitchFamily="2" charset="0"/>
              </a:rPr>
              <a:t>спасаемберега</a:t>
            </a:r>
            <a:r>
              <a:rPr lang="ru-RU" sz="6000" spc="300" dirty="0">
                <a:solidFill>
                  <a:schemeClr val="bg1"/>
                </a:solidFill>
                <a:latin typeface="Lapsus Pro Bold" panose="02000800000000000000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7FFFFF-0392-4667-9923-9A29C765B535}"/>
              </a:ext>
            </a:extLst>
          </p:cNvPr>
          <p:cNvSpPr txBox="1"/>
          <p:nvPr/>
        </p:nvSpPr>
        <p:spPr>
          <a:xfrm>
            <a:off x="2021741" y="2402268"/>
            <a:ext cx="8674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  <a:latin typeface="Flow" panose="02000506050000020004" pitchFamily="50" charset="0"/>
              </a:rPr>
              <a:t>Эковолонтерская</a:t>
            </a:r>
            <a:r>
              <a:rPr lang="ru-RU" sz="2800" dirty="0">
                <a:solidFill>
                  <a:schemeClr val="bg1"/>
                </a:solidFill>
                <a:latin typeface="Flow" panose="02000506050000020004" pitchFamily="50" charset="0"/>
              </a:rPr>
              <a:t> акция на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Flow" panose="02000506050000020004" pitchFamily="50" charset="0"/>
              </a:rPr>
              <a:t>Черноморском побережье Краснодарского края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C15BD0-491A-4000-8392-80D6C7E4F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92" y="5645807"/>
            <a:ext cx="1262003" cy="11368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DE845B-C408-4BDE-8015-E13EE1AA6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3" y="4493129"/>
            <a:ext cx="2455116" cy="23252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AE4D9B-687F-417F-BDC7-81F4DD79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7198">
            <a:off x="9863860" y="5239294"/>
            <a:ext cx="1685397" cy="141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1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55" y="2289339"/>
            <a:ext cx="13618109" cy="6639099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38200" y="566242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</a:rPr>
              <a:t>Итоги </a:t>
            </a:r>
            <a:r>
              <a:rPr lang="ru-RU" sz="6000" dirty="0" err="1">
                <a:latin typeface="Lapsus Pro Bold" panose="02000800000000000000" pitchFamily="2" charset="0"/>
              </a:rPr>
              <a:t>экопохода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46" y="2532772"/>
            <a:ext cx="1210058" cy="1146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2330914"/>
            <a:ext cx="987554" cy="1597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2654" y="3429424"/>
            <a:ext cx="240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Человек </a:t>
            </a:r>
          </a:p>
          <a:p>
            <a:r>
              <a:rPr lang="ru-RU" sz="1400" dirty="0">
                <a:latin typeface="Flow" panose="02000506050000020004" pitchFamily="50" charset="0"/>
              </a:rPr>
              <a:t>приняли участие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2654" y="2372089"/>
            <a:ext cx="240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Lapsus Pro Bold" panose="02000800000000000000" pitchFamily="2" charset="0"/>
              </a:rPr>
              <a:t>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40199" y="3346674"/>
            <a:ext cx="240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Литров мусора</a:t>
            </a:r>
          </a:p>
          <a:p>
            <a:r>
              <a:rPr lang="ru-RU" sz="1400" dirty="0">
                <a:latin typeface="Flow" panose="02000506050000020004" pitchFamily="50" charset="0"/>
              </a:rPr>
              <a:t>было собрано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40199" y="2289339"/>
            <a:ext cx="240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Lapsus Pro Bold" panose="02000800000000000000" pitchFamily="2" charset="0"/>
              </a:rPr>
              <a:t>44400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5561" y="3249972"/>
            <a:ext cx="2401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Километров береговой линии преодолели участники </a:t>
            </a:r>
            <a:r>
              <a:rPr lang="ru-RU" sz="1400" dirty="0" err="1">
                <a:latin typeface="Flow" panose="02000506050000020004" pitchFamily="50" charset="0"/>
              </a:rPr>
              <a:t>экопохода</a:t>
            </a:r>
            <a:endParaRPr lang="ru-RU" sz="1400" dirty="0">
              <a:latin typeface="Flow" panose="02000506050000020004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5561" y="2192637"/>
            <a:ext cx="240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Lapsus Pro Bold" panose="02000800000000000000" pitchFamily="2" charset="0"/>
              </a:rPr>
              <a:t>30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06BC2B-2303-43CB-95C6-5C6C447E4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23" y="2471502"/>
            <a:ext cx="783338" cy="957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1CCF79-14DB-4BAA-8C80-83BA156A91C6}"/>
              </a:ext>
            </a:extLst>
          </p:cNvPr>
          <p:cNvSpPr txBox="1"/>
          <p:nvPr/>
        </p:nvSpPr>
        <p:spPr>
          <a:xfrm>
            <a:off x="1962654" y="3428576"/>
            <a:ext cx="240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Человек </a:t>
            </a:r>
          </a:p>
          <a:p>
            <a:r>
              <a:rPr lang="ru-RU" sz="1400" dirty="0">
                <a:latin typeface="Flow" panose="02000506050000020004" pitchFamily="50" charset="0"/>
              </a:rPr>
              <a:t>приняли участие</a:t>
            </a:r>
          </a:p>
        </p:txBody>
      </p:sp>
    </p:spTree>
    <p:extLst>
      <p:ext uri="{BB962C8B-B14F-4D97-AF65-F5344CB8AC3E}">
        <p14:creationId xmlns:p14="http://schemas.microsoft.com/office/powerpoint/2010/main" val="380790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065" y="4655879"/>
            <a:ext cx="3107211" cy="308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62" y="-1071600"/>
            <a:ext cx="7723857" cy="7723857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06698" y="3971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</a:rPr>
              <a:t>Комиксы 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" y="1753859"/>
            <a:ext cx="2215782" cy="2365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01" y="1753859"/>
            <a:ext cx="2215035" cy="2365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08" y="1753859"/>
            <a:ext cx="2215782" cy="2365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77" y="1753859"/>
            <a:ext cx="4588423" cy="489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1" y="4286788"/>
            <a:ext cx="2215782" cy="2365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19" y="4286786"/>
            <a:ext cx="2215033" cy="23654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08" y="4286787"/>
            <a:ext cx="2215781" cy="2365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0E744F-B1E3-475C-B5F5-45C31F8DC809}"/>
              </a:ext>
            </a:extLst>
          </p:cNvPr>
          <p:cNvSpPr txBox="1"/>
          <p:nvPr/>
        </p:nvSpPr>
        <p:spPr>
          <a:xfrm>
            <a:off x="1044993" y="1362353"/>
            <a:ext cx="10039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Следуя выбранной стилистике создали комиксы по мотивам ежедневных приключений команд. Полная версия по ссылке. </a:t>
            </a:r>
          </a:p>
        </p:txBody>
      </p:sp>
    </p:spTree>
    <p:extLst>
      <p:ext uri="{BB962C8B-B14F-4D97-AF65-F5344CB8AC3E}">
        <p14:creationId xmlns:p14="http://schemas.microsoft.com/office/powerpoint/2010/main" val="262671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12" y="-1705050"/>
            <a:ext cx="6750123" cy="6691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722" y="419386"/>
            <a:ext cx="1120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300" dirty="0">
                <a:latin typeface="Lapsus Pro Bold" panose="02000800000000000000" pitchFamily="2" charset="0"/>
              </a:rPr>
              <a:t>Большой сюжет об </a:t>
            </a:r>
            <a:r>
              <a:rPr lang="ru-RU" sz="6000" spc="300" dirty="0" err="1">
                <a:latin typeface="Lapsus Pro Bold" panose="02000800000000000000" pitchFamily="2" charset="0"/>
              </a:rPr>
              <a:t>экопоходе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323" y="2994713"/>
            <a:ext cx="5560880" cy="5540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31" y="2921946"/>
            <a:ext cx="1295695" cy="1295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62" y="4812327"/>
            <a:ext cx="3633028" cy="36330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CD64DE-5234-4072-BBC5-A5E26264BF90}"/>
              </a:ext>
            </a:extLst>
          </p:cNvPr>
          <p:cNvSpPr txBox="1"/>
          <p:nvPr/>
        </p:nvSpPr>
        <p:spPr>
          <a:xfrm>
            <a:off x="1044993" y="1362353"/>
            <a:ext cx="100390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Flow" panose="02000506050000020004" pitchFamily="50" charset="0"/>
              </a:rPr>
              <a:t>Youtube</a:t>
            </a:r>
            <a:r>
              <a:rPr lang="en-US" sz="1400" dirty="0">
                <a:latin typeface="Flow" panose="02000506050000020004" pitchFamily="50" charset="0"/>
              </a:rPr>
              <a:t>-</a:t>
            </a:r>
            <a:r>
              <a:rPr lang="ru-RU" sz="1400" dirty="0">
                <a:latin typeface="Flow" panose="02000506050000020004" pitchFamily="50" charset="0"/>
              </a:rPr>
              <a:t>канал «Сортировочная» создали полный сюжет об </a:t>
            </a:r>
            <a:r>
              <a:rPr lang="ru-RU" sz="1400" dirty="0" err="1">
                <a:latin typeface="Flow" panose="02000506050000020004" pitchFamily="50" charset="0"/>
              </a:rPr>
              <a:t>экопоходе</a:t>
            </a:r>
            <a:r>
              <a:rPr lang="ru-RU" sz="1400" dirty="0">
                <a:latin typeface="Flow" panose="02000506050000020004" pitchFamily="50" charset="0"/>
              </a:rPr>
              <a:t>, с учетом профессиональных комментариев Жоры </a:t>
            </a:r>
            <a:r>
              <a:rPr lang="ru-RU" sz="1400" dirty="0" err="1">
                <a:latin typeface="Flow" panose="02000506050000020004" pitchFamily="50" charset="0"/>
              </a:rPr>
              <a:t>Каваносяна</a:t>
            </a:r>
            <a:r>
              <a:rPr lang="ru-RU" sz="1400" dirty="0">
                <a:latin typeface="Flow" panose="02000506050000020004" pitchFamily="50" charset="0"/>
              </a:rPr>
              <a:t>, относительно ситуации с мусором на </a:t>
            </a:r>
            <a:r>
              <a:rPr lang="ru-RU" sz="1400" dirty="0" err="1">
                <a:latin typeface="Flow" panose="02000506050000020004" pitchFamily="50" charset="0"/>
              </a:rPr>
              <a:t>Черномомрском</a:t>
            </a:r>
            <a:r>
              <a:rPr lang="ru-RU" sz="1400" dirty="0">
                <a:latin typeface="Flow" panose="02000506050000020004" pitchFamily="50" charset="0"/>
              </a:rPr>
              <a:t> побережье. </a:t>
            </a:r>
            <a:endParaRPr lang="en-US" sz="1400" dirty="0">
              <a:latin typeface="Flow" panose="02000506050000020004" pitchFamily="50" charset="0"/>
            </a:endParaRPr>
          </a:p>
          <a:p>
            <a:endParaRPr lang="en-US" sz="4000" dirty="0">
              <a:latin typeface="Flow" panose="02000506050000020004" pitchFamily="50" charset="0"/>
            </a:endParaRPr>
          </a:p>
          <a:p>
            <a:r>
              <a:rPr lang="ru-RU" sz="2800" dirty="0">
                <a:latin typeface="Flow" panose="02000506050000020004" pitchFamily="50" charset="0"/>
                <a:hlinkClick r:id="rId6"/>
              </a:rPr>
              <a:t>СМОТРЕТЬ</a:t>
            </a:r>
            <a:endParaRPr lang="ru-RU" sz="2800" dirty="0">
              <a:latin typeface="Flow" panose="02000506050000020004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080AF-EE26-43D2-BC8B-7C1379D94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3490" y="2204004"/>
            <a:ext cx="5680699" cy="43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2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35ADE2-F8D5-4612-B654-B868AF2C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7273" y="-926283"/>
            <a:ext cx="8441356" cy="8409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12" y="4417095"/>
            <a:ext cx="3404376" cy="3391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31" y="2921946"/>
            <a:ext cx="1295695" cy="1295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03" y="2017531"/>
            <a:ext cx="5807404" cy="58074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17515-04D9-40B5-8A63-2DDF5ACD0B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" b="6662"/>
          <a:stretch/>
        </p:blipFill>
        <p:spPr>
          <a:xfrm>
            <a:off x="1217790" y="92055"/>
            <a:ext cx="9756419" cy="66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561" y="295880"/>
            <a:ext cx="10922313" cy="10922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1" y="3929587"/>
            <a:ext cx="3245134" cy="3233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99308" y="306736"/>
            <a:ext cx="6662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  <a:hlinkClick r:id="rId4"/>
              </a:rPr>
              <a:t>Фотографии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37" y="5620352"/>
            <a:ext cx="2599284" cy="2238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5327">
            <a:off x="5322621" y="2757308"/>
            <a:ext cx="1648651" cy="1384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6020E0-333D-40E9-9880-3F3070246A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67" y="1357597"/>
            <a:ext cx="4426949" cy="29501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A3DB8B-26F9-46C3-9DCE-ACC2EE547D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7" y="1396323"/>
            <a:ext cx="4426949" cy="2950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4E59F1-B103-4156-B8FE-CCBD0CF93F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71" y="3488468"/>
            <a:ext cx="4426949" cy="29501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3C901C-87BF-4A67-9497-C61CE0565E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84" y="3609154"/>
            <a:ext cx="4426949" cy="29501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241AF1-0E1C-4F29-8EA2-2FA4205A850F}"/>
              </a:ext>
            </a:extLst>
          </p:cNvPr>
          <p:cNvSpPr txBox="1"/>
          <p:nvPr/>
        </p:nvSpPr>
        <p:spPr>
          <a:xfrm>
            <a:off x="5636261" y="341881"/>
            <a:ext cx="6662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300" dirty="0">
                <a:latin typeface="Lapsus Pro Bold" panose="02000800000000000000" pitchFamily="2" charset="0"/>
                <a:hlinkClick r:id="rId11"/>
              </a:rPr>
              <a:t>Видео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67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55" y="1489572"/>
            <a:ext cx="13618109" cy="6639099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38200" y="566242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300" dirty="0">
                <a:latin typeface="Lapsus Pro Bold" panose="02000800000000000000" pitchFamily="2" charset="0"/>
              </a:rPr>
              <a:t>Итоги Чистых Игр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95" y="2488560"/>
            <a:ext cx="1210058" cy="1146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2330914"/>
            <a:ext cx="987554" cy="1597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2654" y="3429424"/>
            <a:ext cx="240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Человек </a:t>
            </a:r>
          </a:p>
          <a:p>
            <a:r>
              <a:rPr lang="ru-RU" sz="1400" dirty="0">
                <a:latin typeface="Flow" panose="02000506050000020004" pitchFamily="50" charset="0"/>
              </a:rPr>
              <a:t>приняли участие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2654" y="2372089"/>
            <a:ext cx="240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Lapsus Pro Bold" panose="02000800000000000000" pitchFamily="2" charset="0"/>
              </a:rPr>
              <a:t>149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2650" y="3388249"/>
            <a:ext cx="27724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Отходов отправлено на сортировочную станцию, где мусор пройдет дополнительную сортировку, а пригодное сырье отправится на переработку.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12625" y="2330914"/>
            <a:ext cx="2772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Lapsus Pro Bold" panose="02000800000000000000" pitchFamily="2" charset="0"/>
              </a:rPr>
              <a:t>2,5 тонны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7336" y="3403926"/>
            <a:ext cx="2401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Часа игры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27336" y="2346591"/>
            <a:ext cx="240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Lapsus Pro Bold" panose="02000800000000000000" pitchFamily="2" charset="0"/>
              </a:rPr>
              <a:t>1,5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45F112-E64E-4791-B486-CE0DDB00D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39" y="2446428"/>
            <a:ext cx="783338" cy="9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9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20" y="3577331"/>
            <a:ext cx="3465232" cy="346523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0" y="651937"/>
            <a:ext cx="5067140" cy="506714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66" y="4644662"/>
            <a:ext cx="3871263" cy="134236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4" y="2110763"/>
            <a:ext cx="4314308" cy="1816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722" y="419386"/>
            <a:ext cx="1120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300" dirty="0">
                <a:latin typeface="Lapsus Pro Bold" panose="02000800000000000000" pitchFamily="2" charset="0"/>
              </a:rPr>
              <a:t>Этапы проекта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320" y="2296415"/>
            <a:ext cx="365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Flow" panose="02000506050000020004" pitchFamily="50" charset="0"/>
              </a:rPr>
              <a:t>Экопоход</a:t>
            </a:r>
            <a:r>
              <a:rPr lang="ru-RU" dirty="0">
                <a:latin typeface="Flow" panose="02000506050000020004" pitchFamily="50" charset="0"/>
              </a:rPr>
              <a:t> по пляжам Краснодарского края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Flow" panose="02000506050000020004" pitchFamily="50" charset="0"/>
              </a:rPr>
              <a:t>Команды </a:t>
            </a:r>
            <a:r>
              <a:rPr lang="ru-RU" dirty="0" err="1">
                <a:latin typeface="Flow" panose="02000506050000020004" pitchFamily="50" charset="0"/>
              </a:rPr>
              <a:t>экоблогеров</a:t>
            </a:r>
            <a:endParaRPr lang="ru-RU" dirty="0">
              <a:latin typeface="Flow" panose="02000506050000020004" pitchFamily="50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Flow" panose="02000506050000020004" pitchFamily="50" charset="0"/>
              </a:rPr>
              <a:t>Волонтеры и участники акции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52829" y="4951017"/>
            <a:ext cx="307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</a:rPr>
              <a:t>Большие Чистые Игры</a:t>
            </a:r>
          </a:p>
          <a:p>
            <a:r>
              <a:rPr lang="ru-RU" dirty="0">
                <a:latin typeface="Flow" panose="02000506050000020004" pitchFamily="50" charset="0"/>
              </a:rPr>
              <a:t>на Скале Киселёва (г. Туапсе)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5E2CD11-F054-4122-9B86-E8CB74970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17" y="5401238"/>
            <a:ext cx="1234162" cy="95441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FED7629-775E-47E5-9874-4A0B2A93B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26" y="1663474"/>
            <a:ext cx="4827356" cy="460981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C9AD187-4D8D-445D-924F-5EAF2D4850BC}"/>
              </a:ext>
            </a:extLst>
          </p:cNvPr>
          <p:cNvSpPr txBox="1"/>
          <p:nvPr/>
        </p:nvSpPr>
        <p:spPr>
          <a:xfrm>
            <a:off x="1144765" y="1603897"/>
            <a:ext cx="3809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300" dirty="0">
                <a:latin typeface="Lapsus Pro Bold" panose="02000800000000000000" pitchFamily="2" charset="0"/>
              </a:rPr>
              <a:t>11-18 августа 2023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42F2A98-FFFC-4FEB-9322-7F80A1C096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49" y="2821870"/>
            <a:ext cx="1259497" cy="121425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1A661E7-6CD1-4FD2-8801-2A299FA1C986}"/>
              </a:ext>
            </a:extLst>
          </p:cNvPr>
          <p:cNvSpPr txBox="1"/>
          <p:nvPr/>
        </p:nvSpPr>
        <p:spPr>
          <a:xfrm>
            <a:off x="1168005" y="4159848"/>
            <a:ext cx="376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300" dirty="0">
                <a:latin typeface="Lapsus Pro Bold" panose="02000800000000000000" pitchFamily="2" charset="0"/>
              </a:rPr>
              <a:t>29 сентября 2023</a:t>
            </a:r>
          </a:p>
        </p:txBody>
      </p:sp>
    </p:spTree>
    <p:extLst>
      <p:ext uri="{BB962C8B-B14F-4D97-AF65-F5344CB8AC3E}">
        <p14:creationId xmlns:p14="http://schemas.microsoft.com/office/powerpoint/2010/main" val="358695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178" y="6448989"/>
            <a:ext cx="867361" cy="296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92" y="5805091"/>
            <a:ext cx="704732" cy="544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37" y="6258192"/>
            <a:ext cx="2360488" cy="334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48" y="286774"/>
            <a:ext cx="5271701" cy="6605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3" y="6212576"/>
            <a:ext cx="2896260" cy="3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7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722" y="419386"/>
            <a:ext cx="1120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err="1">
                <a:latin typeface="Lapsus Pro Bold" panose="02000800000000000000" pitchFamily="2" charset="0"/>
              </a:rPr>
              <a:t>Экогерои</a:t>
            </a:r>
            <a:endParaRPr lang="ru-RU" sz="6000" dirty="0">
              <a:latin typeface="Lapsus Pro Bold" panose="020008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33" y="1387282"/>
            <a:ext cx="2781934" cy="355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82" y="927217"/>
            <a:ext cx="7787428" cy="4739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475" y="450011"/>
            <a:ext cx="6992376" cy="4963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048">
            <a:off x="6062682" y="2122062"/>
            <a:ext cx="1752999" cy="952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001">
            <a:off x="4574254" y="2365001"/>
            <a:ext cx="1473536" cy="9781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0114" y="5469151"/>
            <a:ext cx="4459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Flow" panose="02000506050000020004" pitchFamily="50" charset="0"/>
              </a:rPr>
              <a:t>Экоблогер</a:t>
            </a:r>
            <a:r>
              <a:rPr lang="ru-RU" dirty="0">
                <a:latin typeface="Flow" panose="02000506050000020004" pitchFamily="50" charset="0"/>
              </a:rPr>
              <a:t>, гидрогеолог, расследовал катастрофы  на Камчатке и в Норильске, ведущий </a:t>
            </a:r>
            <a:r>
              <a:rPr lang="ru-RU" dirty="0" err="1">
                <a:latin typeface="Flow" panose="02000506050000020004" pitchFamily="50" charset="0"/>
              </a:rPr>
              <a:t>Youtube</a:t>
            </a:r>
            <a:r>
              <a:rPr lang="ru-RU" dirty="0">
                <a:latin typeface="Flow" panose="02000506050000020004" pitchFamily="50" charset="0"/>
              </a:rPr>
              <a:t>-канала «Сортировочная».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6796" y="5469151"/>
            <a:ext cx="4772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Flow" panose="02000506050000020004" pitchFamily="50" charset="0"/>
              </a:rPr>
              <a:t>Экоблогер</a:t>
            </a:r>
            <a:r>
              <a:rPr lang="ru-RU" dirty="0">
                <a:latin typeface="Flow" panose="02000506050000020004" pitchFamily="50" charset="0"/>
              </a:rPr>
              <a:t>, наводит порядок в городах и умах людей, автор </a:t>
            </a:r>
            <a:r>
              <a:rPr lang="ru-RU" dirty="0" err="1">
                <a:latin typeface="Flow" panose="02000506050000020004" pitchFamily="50" charset="0"/>
              </a:rPr>
              <a:t>экоконцепции</a:t>
            </a:r>
            <a:r>
              <a:rPr lang="ru-RU" dirty="0">
                <a:latin typeface="Flow" panose="02000506050000020004" pitchFamily="50" charset="0"/>
              </a:rPr>
              <a:t> </a:t>
            </a:r>
            <a:r>
              <a:rPr lang="ru-RU" dirty="0" err="1">
                <a:latin typeface="Flow" panose="02000506050000020004" pitchFamily="50" charset="0"/>
              </a:rPr>
              <a:t>стелажей</a:t>
            </a:r>
            <a:r>
              <a:rPr lang="ru-RU" dirty="0">
                <a:latin typeface="Flow" panose="02000506050000020004" pitchFamily="50" charset="0"/>
              </a:rPr>
              <a:t> «Отдам даром» у контейнерных площадок.</a:t>
            </a:r>
          </a:p>
        </p:txBody>
      </p:sp>
    </p:spTree>
    <p:extLst>
      <p:ext uri="{BB962C8B-B14F-4D97-AF65-F5344CB8AC3E}">
        <p14:creationId xmlns:p14="http://schemas.microsoft.com/office/powerpoint/2010/main" val="38724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3775648"/>
            <a:ext cx="2571081" cy="25710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22" y="1377435"/>
            <a:ext cx="2571081" cy="257108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09" y="1191657"/>
            <a:ext cx="2571081" cy="257108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57" y="3954788"/>
            <a:ext cx="2571081" cy="257108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2" y="1272392"/>
            <a:ext cx="2571081" cy="25710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09" y="1916035"/>
            <a:ext cx="3252219" cy="160297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73" y="1837000"/>
            <a:ext cx="3181640" cy="14275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3" y="4569781"/>
            <a:ext cx="2642202" cy="143621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62" y="4593668"/>
            <a:ext cx="3676514" cy="12933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6" y="2336283"/>
            <a:ext cx="2631671" cy="1108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722" y="419386"/>
            <a:ext cx="1120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</a:rPr>
              <a:t>Реализация </a:t>
            </a:r>
            <a:r>
              <a:rPr lang="ru-RU" sz="6000" dirty="0" err="1">
                <a:latin typeface="Lapsus Pro Bold" panose="02000800000000000000" pitchFamily="2" charset="0"/>
              </a:rPr>
              <a:t>экопохода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50" y="2502088"/>
            <a:ext cx="2649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Выбор лидеров команд – </a:t>
            </a:r>
            <a:r>
              <a:rPr lang="ru-RU" sz="1400" dirty="0" err="1">
                <a:latin typeface="Flow" panose="02000506050000020004" pitchFamily="50" charset="0"/>
              </a:rPr>
              <a:t>экоблогеров</a:t>
            </a:r>
            <a:r>
              <a:rPr lang="ru-RU" sz="1400" dirty="0">
                <a:latin typeface="Flow" panose="02000506050000020004" pitchFamily="50" charset="0"/>
              </a:rPr>
              <a:t>.</a:t>
            </a:r>
          </a:p>
          <a:p>
            <a:r>
              <a:rPr lang="ru-RU" sz="1400" dirty="0">
                <a:latin typeface="Flow" panose="02000506050000020004" pitchFamily="50" charset="0"/>
              </a:rPr>
              <a:t>Жора </a:t>
            </a:r>
            <a:r>
              <a:rPr lang="ru-RU" sz="1400" dirty="0" err="1">
                <a:latin typeface="Flow" panose="02000506050000020004" pitchFamily="50" charset="0"/>
              </a:rPr>
              <a:t>Каваносян</a:t>
            </a:r>
            <a:r>
              <a:rPr lang="ru-RU" sz="1400" dirty="0">
                <a:latin typeface="Flow" panose="02000506050000020004" pitchFamily="50" charset="0"/>
              </a:rPr>
              <a:t> и </a:t>
            </a:r>
            <a:r>
              <a:rPr lang="ru-RU" sz="1400" dirty="0" err="1">
                <a:latin typeface="Flow" panose="02000506050000020004" pitchFamily="50" charset="0"/>
              </a:rPr>
              <a:t>Чистомэн</a:t>
            </a:r>
            <a:r>
              <a:rPr lang="ru-RU" sz="1400" dirty="0">
                <a:latin typeface="Flow" panose="02000506050000020004" pitchFamily="50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54629" y="4779983"/>
            <a:ext cx="299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Создание сайта и</a:t>
            </a:r>
          </a:p>
          <a:p>
            <a:r>
              <a:rPr lang="ru-RU" sz="1400" dirty="0">
                <a:latin typeface="Flow" panose="02000506050000020004" pitchFamily="50" charset="0"/>
              </a:rPr>
              <a:t>анонс акции в СМИ и </a:t>
            </a:r>
            <a:r>
              <a:rPr lang="ru-RU" sz="1400" dirty="0" err="1">
                <a:latin typeface="Flow" panose="02000506050000020004" pitchFamily="50" charset="0"/>
              </a:rPr>
              <a:t>соц.сетях</a:t>
            </a:r>
            <a:r>
              <a:rPr lang="ru-RU" sz="1400" dirty="0">
                <a:latin typeface="Flow" panose="02000506050000020004" pitchFamily="50" charset="0"/>
              </a:rPr>
              <a:t> для широкой аудитории Черноморского побережья Краснодарского края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9873" y="4763276"/>
            <a:ext cx="2401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Набор участников похода (через отборочный тур: анкета, интервью). </a:t>
            </a:r>
          </a:p>
          <a:p>
            <a:r>
              <a:rPr lang="ru-RU" sz="1400" dirty="0">
                <a:latin typeface="Flow" panose="02000506050000020004" pitchFamily="50" charset="0"/>
              </a:rPr>
              <a:t>Конкурс – 15 чел/место.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14552" y="2041766"/>
            <a:ext cx="3023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Организация на местности: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Flow" panose="02000506050000020004" pitchFamily="50" charset="0"/>
              </a:rPr>
              <a:t>Согласование с администрацией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Flow" panose="02000506050000020004" pitchFamily="50" charset="0"/>
              </a:rPr>
              <a:t>Разведка маршрута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Flow" panose="02000506050000020004" pitchFamily="50" charset="0"/>
              </a:rPr>
              <a:t>Согласования по вывозу мусора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00198" y="2025026"/>
            <a:ext cx="3091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Flow" panose="02000506050000020004" pitchFamily="50" charset="0"/>
              </a:rPr>
              <a:t>Проведение </a:t>
            </a:r>
            <a:r>
              <a:rPr lang="ru-RU" sz="1400" dirty="0" err="1">
                <a:latin typeface="Flow" panose="02000506050000020004" pitchFamily="50" charset="0"/>
              </a:rPr>
              <a:t>экопохода</a:t>
            </a:r>
            <a:r>
              <a:rPr lang="ru-RU" sz="1400" dirty="0">
                <a:latin typeface="Flow" panose="02000506050000020004" pitchFamily="50" charset="0"/>
              </a:rPr>
              <a:t> и </a:t>
            </a:r>
            <a:r>
              <a:rPr lang="en-US" sz="1400" dirty="0">
                <a:latin typeface="Flow" panose="02000506050000020004" pitchFamily="50" charset="0"/>
              </a:rPr>
              <a:t>PR </a:t>
            </a:r>
            <a:r>
              <a:rPr lang="ru-RU" sz="1400" dirty="0">
                <a:latin typeface="Flow" panose="02000506050000020004" pitchFamily="50" charset="0"/>
              </a:rPr>
              <a:t>поддержка: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Flow" panose="02000506050000020004" pitchFamily="50" charset="0"/>
              </a:rPr>
              <a:t>Ежедневные публикации итогов на сайте, а также посты, и </a:t>
            </a:r>
            <a:r>
              <a:rPr lang="ru-RU" sz="1400" dirty="0" err="1">
                <a:latin typeface="Flow" panose="02000506050000020004" pitchFamily="50" charset="0"/>
              </a:rPr>
              <a:t>сторис</a:t>
            </a:r>
            <a:r>
              <a:rPr lang="ru-RU" sz="1400" dirty="0">
                <a:latin typeface="Flow" panose="02000506050000020004" pitchFamily="50" charset="0"/>
              </a:rPr>
              <a:t> в социальных сетях блогеров о ходе акции.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82" y="2904999"/>
            <a:ext cx="778819" cy="79098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3" y="3003280"/>
            <a:ext cx="807719" cy="76499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23" y="4345796"/>
            <a:ext cx="869058" cy="140551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2607">
            <a:off x="2375877" y="3602903"/>
            <a:ext cx="432817" cy="84429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632">
            <a:off x="6457822" y="3315747"/>
            <a:ext cx="420625" cy="118872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870">
            <a:off x="3862173" y="3458520"/>
            <a:ext cx="880874" cy="97536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8740">
            <a:off x="8413686" y="3523116"/>
            <a:ext cx="573025" cy="9235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2FCDB0C-A283-4B8C-8E2F-86CD925139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90" y="4045446"/>
            <a:ext cx="697993" cy="88697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8C733E1-18AA-4C96-A87C-637B4D2670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3" y="2170209"/>
            <a:ext cx="678230" cy="8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8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83" y="1027907"/>
            <a:ext cx="4796136" cy="47782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3" y="1200150"/>
            <a:ext cx="4479799" cy="4479799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38200" y="566242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</a:rPr>
              <a:t>Участники на старте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14" y="1767840"/>
            <a:ext cx="4107180" cy="410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34" y="1767840"/>
            <a:ext cx="4107180" cy="410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08">
            <a:off x="-2865442" y="1145101"/>
            <a:ext cx="7407282" cy="4255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9358">
            <a:off x="7869562" y="1769962"/>
            <a:ext cx="8644877" cy="3767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60" y="3064937"/>
            <a:ext cx="3684847" cy="3639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86" y="2819400"/>
            <a:ext cx="3901154" cy="3961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3" y="5102582"/>
            <a:ext cx="3639627" cy="16338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93" y="5227561"/>
            <a:ext cx="276782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5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722" y="419386"/>
            <a:ext cx="1120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Lapsus Pro Bold" panose="02000800000000000000" pitchFamily="2" charset="0"/>
              </a:rPr>
              <a:t>PR </a:t>
            </a:r>
            <a:r>
              <a:rPr lang="ru-RU" sz="6000" dirty="0">
                <a:latin typeface="Lapsus Pro Bold" panose="02000800000000000000" pitchFamily="2" charset="0"/>
              </a:rPr>
              <a:t>освещение проекта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12" y="4417095"/>
            <a:ext cx="3404376" cy="3391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31" y="2921946"/>
            <a:ext cx="1295695" cy="1295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549" y="927217"/>
            <a:ext cx="2908963" cy="2883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79" y="3890965"/>
            <a:ext cx="3633028" cy="3633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2" y="2431519"/>
            <a:ext cx="3205365" cy="1015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1812" y="2671758"/>
            <a:ext cx="303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  <a:hlinkClick r:id="rId7"/>
              </a:rPr>
              <a:t>Сайт акции </a:t>
            </a:r>
            <a:r>
              <a:rPr lang="en-US" dirty="0">
                <a:latin typeface="Flow" panose="02000506050000020004" pitchFamily="50" charset="0"/>
                <a:hlinkClick r:id="rId7"/>
              </a:rPr>
              <a:t>#</a:t>
            </a:r>
            <a:r>
              <a:rPr lang="ru-RU" dirty="0" err="1">
                <a:latin typeface="Flow" panose="02000506050000020004" pitchFamily="50" charset="0"/>
                <a:hlinkClick r:id="rId7"/>
              </a:rPr>
              <a:t>спасаемберега</a:t>
            </a:r>
            <a:endParaRPr lang="ru-RU" dirty="0">
              <a:latin typeface="Flow" panose="02000506050000020004" pitchFamily="50" charset="0"/>
            </a:endParaRPr>
          </a:p>
          <a:p>
            <a:r>
              <a:rPr lang="ru-RU" dirty="0">
                <a:latin typeface="Flow" panose="02000506050000020004" pitchFamily="50" charset="0"/>
              </a:rPr>
              <a:t>Ежедневный рейтинг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9A6E7F-7202-4FE5-B0FB-477F3A60D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90" y="2487093"/>
            <a:ext cx="3205365" cy="10156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614EFB-3259-4CF9-82D0-288CFBB16465}"/>
              </a:ext>
            </a:extLst>
          </p:cNvPr>
          <p:cNvSpPr txBox="1"/>
          <p:nvPr/>
        </p:nvSpPr>
        <p:spPr>
          <a:xfrm>
            <a:off x="4550824" y="2591906"/>
            <a:ext cx="3117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  <a:hlinkClick r:id="rId8"/>
              </a:rPr>
              <a:t>Телеграм-канал Жоры </a:t>
            </a:r>
            <a:r>
              <a:rPr lang="ru-RU" dirty="0" err="1">
                <a:latin typeface="Flow" panose="02000506050000020004" pitchFamily="50" charset="0"/>
                <a:hlinkClick r:id="rId8"/>
              </a:rPr>
              <a:t>Каваносяна</a:t>
            </a:r>
            <a:r>
              <a:rPr lang="ru-RU" dirty="0">
                <a:latin typeface="Flow" panose="02000506050000020004" pitchFamily="50" charset="0"/>
                <a:hlinkClick r:id="rId8"/>
              </a:rPr>
              <a:t> </a:t>
            </a:r>
            <a:r>
              <a:rPr lang="ru-RU" dirty="0">
                <a:latin typeface="Flow" panose="02000506050000020004" pitchFamily="50" charset="0"/>
              </a:rPr>
              <a:t>, 28 000 </a:t>
            </a:r>
            <a:endParaRPr lang="en-US" dirty="0">
              <a:latin typeface="Flow" panose="02000506050000020004" pitchFamily="50" charset="0"/>
            </a:endParaRPr>
          </a:p>
          <a:p>
            <a:r>
              <a:rPr lang="ru-RU" dirty="0">
                <a:latin typeface="Flow" panose="02000506050000020004" pitchFamily="50" charset="0"/>
              </a:rPr>
              <a:t>Новости </a:t>
            </a:r>
            <a:r>
              <a:rPr lang="ru-RU" dirty="0" err="1">
                <a:latin typeface="Flow" panose="02000506050000020004" pitchFamily="50" charset="0"/>
              </a:rPr>
              <a:t>экопохода</a:t>
            </a:r>
            <a:endParaRPr lang="ru-RU" dirty="0">
              <a:latin typeface="Flow" panose="02000506050000020004" pitchFamily="50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2B4DEC-2526-4BF3-9DBC-2FE7DAE19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43" y="2499573"/>
            <a:ext cx="3205365" cy="10156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671999-444A-40BF-9756-92569B98F4EB}"/>
              </a:ext>
            </a:extLst>
          </p:cNvPr>
          <p:cNvSpPr txBox="1"/>
          <p:nvPr/>
        </p:nvSpPr>
        <p:spPr>
          <a:xfrm>
            <a:off x="8389261" y="2591078"/>
            <a:ext cx="3030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  <a:hlinkClick r:id="rId9"/>
              </a:rPr>
              <a:t>ТГ-канал «Сортировочная»</a:t>
            </a:r>
            <a:r>
              <a:rPr lang="ru-RU" dirty="0">
                <a:latin typeface="Flow" panose="02000506050000020004" pitchFamily="50" charset="0"/>
              </a:rPr>
              <a:t> 17 000</a:t>
            </a:r>
          </a:p>
          <a:p>
            <a:r>
              <a:rPr lang="ru-RU" dirty="0">
                <a:latin typeface="Flow" panose="02000506050000020004" pitchFamily="50" charset="0"/>
              </a:rPr>
              <a:t>Новости </a:t>
            </a:r>
            <a:r>
              <a:rPr lang="ru-RU" dirty="0" err="1">
                <a:latin typeface="Flow" panose="02000506050000020004" pitchFamily="50" charset="0"/>
              </a:rPr>
              <a:t>экопохода</a:t>
            </a:r>
            <a:endParaRPr lang="ru-RU" dirty="0">
              <a:latin typeface="Flow" panose="02000506050000020004" pitchFamily="50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CC074E9-E787-429B-AFDA-04E6CDE7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" y="3991933"/>
            <a:ext cx="3205365" cy="10156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98B2EF5-F666-4242-B92E-5FE7A5F9B86C}"/>
              </a:ext>
            </a:extLst>
          </p:cNvPr>
          <p:cNvSpPr txBox="1"/>
          <p:nvPr/>
        </p:nvSpPr>
        <p:spPr>
          <a:xfrm>
            <a:off x="835893" y="4049864"/>
            <a:ext cx="3075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Flow" panose="02000506050000020004" pitchFamily="50" charset="0"/>
                <a:hlinkClick r:id="rId10"/>
              </a:rPr>
              <a:t>Социальные сети «Чистых Игр»</a:t>
            </a:r>
            <a:r>
              <a:rPr lang="ru-RU" dirty="0">
                <a:latin typeface="Flow" panose="02000506050000020004" pitchFamily="50" charset="0"/>
              </a:rPr>
              <a:t> ВК и ТГ канал </a:t>
            </a:r>
          </a:p>
          <a:p>
            <a:r>
              <a:rPr lang="ru-RU" dirty="0">
                <a:latin typeface="Flow" panose="02000506050000020004" pitchFamily="50" charset="0"/>
              </a:rPr>
              <a:t>Ежедневные новости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BC2FD34-5B83-449F-91A3-A481A008C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2" y="4003697"/>
            <a:ext cx="3205365" cy="10156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1DFE0A-FF2D-4783-A969-FCD932354629}"/>
              </a:ext>
            </a:extLst>
          </p:cNvPr>
          <p:cNvSpPr txBox="1"/>
          <p:nvPr/>
        </p:nvSpPr>
        <p:spPr>
          <a:xfrm>
            <a:off x="4551477" y="4063879"/>
            <a:ext cx="3117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  <a:hlinkClick r:id="rId11"/>
              </a:rPr>
              <a:t>ТГ-канал </a:t>
            </a:r>
            <a:r>
              <a:rPr lang="ru-RU" dirty="0" err="1">
                <a:latin typeface="Flow" panose="02000506050000020004" pitchFamily="50" charset="0"/>
                <a:hlinkClick r:id="rId11"/>
              </a:rPr>
              <a:t>Чистомэна</a:t>
            </a:r>
            <a:r>
              <a:rPr lang="ru-RU" dirty="0">
                <a:latin typeface="Flow" panose="02000506050000020004" pitchFamily="50" charset="0"/>
              </a:rPr>
              <a:t> (5000)</a:t>
            </a:r>
            <a:endParaRPr lang="ru-RU" dirty="0">
              <a:latin typeface="Flow" panose="02000506050000020004" pitchFamily="50" charset="0"/>
              <a:hlinkClick r:id="rId8"/>
            </a:endParaRPr>
          </a:p>
          <a:p>
            <a:r>
              <a:rPr lang="ru-RU" dirty="0">
                <a:latin typeface="Flow" panose="02000506050000020004" pitchFamily="50" charset="0"/>
                <a:hlinkClick r:id="rId12"/>
              </a:rPr>
              <a:t>Группа ВК </a:t>
            </a:r>
            <a:r>
              <a:rPr lang="ru-RU" dirty="0" err="1">
                <a:latin typeface="Flow" panose="02000506050000020004" pitchFamily="50" charset="0"/>
                <a:hlinkClick r:id="rId12"/>
              </a:rPr>
              <a:t>Чистомэна</a:t>
            </a:r>
            <a:r>
              <a:rPr lang="ru-RU" dirty="0">
                <a:latin typeface="Flow" panose="02000506050000020004" pitchFamily="50" charset="0"/>
              </a:rPr>
              <a:t> (78000) </a:t>
            </a:r>
            <a:endParaRPr lang="en-US" dirty="0">
              <a:latin typeface="Flow" panose="02000506050000020004" pitchFamily="50" charset="0"/>
            </a:endParaRPr>
          </a:p>
          <a:p>
            <a:r>
              <a:rPr lang="ru-RU" dirty="0">
                <a:latin typeface="Flow" panose="02000506050000020004" pitchFamily="50" charset="0"/>
              </a:rPr>
              <a:t>Новости </a:t>
            </a:r>
            <a:r>
              <a:rPr lang="ru-RU" dirty="0" err="1">
                <a:latin typeface="Flow" panose="02000506050000020004" pitchFamily="50" charset="0"/>
              </a:rPr>
              <a:t>экопохода</a:t>
            </a:r>
            <a:endParaRPr lang="ru-RU" dirty="0">
              <a:latin typeface="Flow" panose="02000506050000020004" pitchFamily="50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6CD3246-A545-4CC3-AD70-B86334E00D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91" y="3983511"/>
            <a:ext cx="3205365" cy="10156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3B294-D29D-4D62-8A97-B2B29AE6B563}"/>
              </a:ext>
            </a:extLst>
          </p:cNvPr>
          <p:cNvSpPr txBox="1"/>
          <p:nvPr/>
        </p:nvSpPr>
        <p:spPr>
          <a:xfrm>
            <a:off x="8484109" y="4086844"/>
            <a:ext cx="340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  <a:hlinkClick r:id="rId13"/>
              </a:rPr>
              <a:t>ТГ-канал </a:t>
            </a:r>
            <a:r>
              <a:rPr lang="en-US" dirty="0">
                <a:latin typeface="Flow" panose="02000506050000020004" pitchFamily="50" charset="0"/>
                <a:hlinkClick r:id="rId13"/>
              </a:rPr>
              <a:t>#</a:t>
            </a:r>
            <a:r>
              <a:rPr lang="ru-RU" dirty="0" err="1">
                <a:latin typeface="Flow" panose="02000506050000020004" pitchFamily="50" charset="0"/>
                <a:hlinkClick r:id="rId13"/>
              </a:rPr>
              <a:t>спасаемберега</a:t>
            </a:r>
            <a:r>
              <a:rPr lang="ru-RU" dirty="0">
                <a:latin typeface="Flow" panose="02000506050000020004" pitchFamily="50" charset="0"/>
              </a:rPr>
              <a:t>, </a:t>
            </a:r>
          </a:p>
          <a:p>
            <a:r>
              <a:rPr lang="ru-RU" dirty="0">
                <a:latin typeface="Flow" panose="02000506050000020004" pitchFamily="50" charset="0"/>
              </a:rPr>
              <a:t>Новости о местоположении команд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F21BA1-DF7C-4139-9024-2D70BD7D36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3695170"/>
            <a:ext cx="767490" cy="59352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B09C6C0-7F9C-4FD6-9A01-5F49B4C4C1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8" y="2095189"/>
            <a:ext cx="670308" cy="60385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912F1E3-19DE-4205-87CF-658078F444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73" y="3766872"/>
            <a:ext cx="467069" cy="59352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58D3E0-735F-4DA3-8A14-C88C82046F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2" y="2094606"/>
            <a:ext cx="623361" cy="78497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9478FEB-6997-4FFC-A614-F215444D18F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31" y="3723727"/>
            <a:ext cx="485784" cy="593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FA39F09-5379-4846-A1EA-3D1ABDBE03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51" y="2284571"/>
            <a:ext cx="544558" cy="703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A11DFC-284A-4C7B-BA70-8304B894BFF8}"/>
              </a:ext>
            </a:extLst>
          </p:cNvPr>
          <p:cNvSpPr txBox="1"/>
          <p:nvPr/>
        </p:nvSpPr>
        <p:spPr>
          <a:xfrm>
            <a:off x="3766973" y="1409334"/>
            <a:ext cx="521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low" panose="02000506050000020004" pitchFamily="50" charset="0"/>
              </a:rPr>
              <a:t>Суммарный</a:t>
            </a:r>
            <a:r>
              <a:rPr lang="en-US" sz="2400" dirty="0">
                <a:latin typeface="Flow" panose="02000506050000020004" pitchFamily="50" charset="0"/>
              </a:rPr>
              <a:t> OTS – </a:t>
            </a:r>
            <a:r>
              <a:rPr lang="ru-RU" sz="2400" dirty="0">
                <a:latin typeface="Flow" panose="02000506050000020004" pitchFamily="50" charset="0"/>
              </a:rPr>
              <a:t>более 1 400 000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752464-7C09-4703-AA42-1348424DB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" y="5426926"/>
            <a:ext cx="3205365" cy="10156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CBB26E-F9AE-422A-B416-BFEBBAEB4B2F}"/>
              </a:ext>
            </a:extLst>
          </p:cNvPr>
          <p:cNvSpPr txBox="1"/>
          <p:nvPr/>
        </p:nvSpPr>
        <p:spPr>
          <a:xfrm>
            <a:off x="770984" y="5603169"/>
            <a:ext cx="3075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Flow" panose="02000506050000020004" pitchFamily="50" charset="0"/>
              </a:rPr>
              <a:t>Региональные </a:t>
            </a:r>
            <a:r>
              <a:rPr lang="ru-RU" dirty="0" err="1">
                <a:latin typeface="Flow" panose="02000506050000020004" pitchFamily="50" charset="0"/>
              </a:rPr>
              <a:t>паблики</a:t>
            </a:r>
            <a:r>
              <a:rPr lang="ru-RU" dirty="0">
                <a:latin typeface="Flow" panose="02000506050000020004" pitchFamily="50" charset="0"/>
              </a:rPr>
              <a:t> ВК</a:t>
            </a:r>
          </a:p>
          <a:p>
            <a:r>
              <a:rPr lang="ru-RU" dirty="0">
                <a:latin typeface="Flow" panose="02000506050000020004" pitchFamily="50" charset="0"/>
              </a:rPr>
              <a:t>(не менее 10)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7E692B2-3C32-4CE0-85B7-DA0F9E419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2" y="5438690"/>
            <a:ext cx="3205365" cy="10156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594DDD9-CCCE-48DF-831E-D6E88A0DB71D}"/>
              </a:ext>
            </a:extLst>
          </p:cNvPr>
          <p:cNvSpPr txBox="1"/>
          <p:nvPr/>
        </p:nvSpPr>
        <p:spPr>
          <a:xfrm>
            <a:off x="4551477" y="5498872"/>
            <a:ext cx="311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low" panose="02000506050000020004" pitchFamily="50" charset="0"/>
              </a:rPr>
              <a:t>Региональные сайты (СМИ)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EAF3A72-5239-498C-A332-D92EF74CB8D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91" y="5266196"/>
            <a:ext cx="1261875" cy="9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24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563" y="481587"/>
            <a:ext cx="1496631" cy="14966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23" y="1208424"/>
            <a:ext cx="1707370" cy="14703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850">
            <a:off x="327141" y="635466"/>
            <a:ext cx="2226126" cy="2214054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38200" y="566242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</a:rPr>
              <a:t>Процесс уборки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b="1319"/>
          <a:stretch/>
        </p:blipFill>
        <p:spPr>
          <a:xfrm>
            <a:off x="-19051" y="1978218"/>
            <a:ext cx="1667939" cy="4879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40" y="1978218"/>
            <a:ext cx="3992740" cy="178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15" y="1978218"/>
            <a:ext cx="3675085" cy="4879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17" y="3867916"/>
            <a:ext cx="3986778" cy="2990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r="20843"/>
          <a:stretch/>
        </p:blipFill>
        <p:spPr>
          <a:xfrm>
            <a:off x="5874485" y="1978218"/>
            <a:ext cx="2524125" cy="2173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r="18773"/>
          <a:stretch/>
        </p:blipFill>
        <p:spPr>
          <a:xfrm>
            <a:off x="5876871" y="4265215"/>
            <a:ext cx="2533651" cy="2592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1" y="1045814"/>
            <a:ext cx="241958" cy="2410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420" y="429616"/>
            <a:ext cx="107211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3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F6E03E5-1FD7-4B4E-AF6F-9090F6585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3" y="5089126"/>
            <a:ext cx="2505548" cy="39081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78EEF9-CEE1-4C15-8A6F-4EAB851AF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54" y="1447596"/>
            <a:ext cx="2725882" cy="3908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155" y="1230627"/>
            <a:ext cx="292995" cy="291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73" y="916697"/>
            <a:ext cx="8119396" cy="8048487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38200" y="566242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Lapsus Pro Bold" panose="02000800000000000000" pitchFamily="2" charset="0"/>
              </a:rPr>
              <a:t>Публикации и отклик</a:t>
            </a:r>
            <a:endParaRPr lang="ru-RU" sz="6000" spc="300" dirty="0">
              <a:latin typeface="Lapsus Pro Bold" panose="020008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56" y="3232660"/>
            <a:ext cx="2853591" cy="3036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92" y="2949808"/>
            <a:ext cx="4921161" cy="1380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1" y="1605259"/>
            <a:ext cx="2715805" cy="3368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1492" y="1847387"/>
            <a:ext cx="5273333" cy="766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39" y="4751015"/>
            <a:ext cx="4776199" cy="1449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37" y="1971967"/>
            <a:ext cx="1318656" cy="11817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39" y="3682344"/>
            <a:ext cx="1521622" cy="15479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818">
            <a:off x="2143563" y="5198185"/>
            <a:ext cx="1263651" cy="12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312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357</Words>
  <Application>Microsoft Office PowerPoint</Application>
  <PresentationFormat>Широкоэкранный</PresentationFormat>
  <Paragraphs>76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Flow</vt:lpstr>
      <vt:lpstr>Lapsus Pro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на старте</vt:lpstr>
      <vt:lpstr>Презентация PowerPoint</vt:lpstr>
      <vt:lpstr>Процесс уборки</vt:lpstr>
      <vt:lpstr>Публикации и отклик</vt:lpstr>
      <vt:lpstr>Итоги экопохода</vt:lpstr>
      <vt:lpstr>Комиксы </vt:lpstr>
      <vt:lpstr>Презентация PowerPoint</vt:lpstr>
      <vt:lpstr>Презентация PowerPoint</vt:lpstr>
      <vt:lpstr>Презентация PowerPoint</vt:lpstr>
      <vt:lpstr>Итоги Чистых Игр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Bertie</dc:creator>
  <cp:lastModifiedBy>Антонина Тимофеева</cp:lastModifiedBy>
  <cp:revision>23</cp:revision>
  <dcterms:created xsi:type="dcterms:W3CDTF">2023-09-04T14:15:09Z</dcterms:created>
  <dcterms:modified xsi:type="dcterms:W3CDTF">2023-10-05T14:16:38Z</dcterms:modified>
</cp:coreProperties>
</file>