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</p:sldMasterIdLst>
  <p:notesMasterIdLst>
    <p:notesMasterId r:id="rId10"/>
  </p:notesMasterIdLst>
  <p:handoutMasterIdLst>
    <p:handoutMasterId r:id="rId11"/>
  </p:handoutMasterIdLst>
  <p:sldIdLst>
    <p:sldId id="308" r:id="rId3"/>
    <p:sldId id="310" r:id="rId4"/>
    <p:sldId id="315" r:id="rId5"/>
    <p:sldId id="311" r:id="rId6"/>
    <p:sldId id="314" r:id="rId7"/>
    <p:sldId id="313" r:id="rId8"/>
    <p:sldId id="312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8CC84C7-191F-4593-8226-5E491698B531}">
          <p14:sldIdLst>
            <p14:sldId id="308"/>
            <p14:sldId id="310"/>
            <p14:sldId id="315"/>
            <p14:sldId id="311"/>
            <p14:sldId id="314"/>
            <p14:sldId id="313"/>
            <p14:sldId id="312"/>
          </p14:sldIdLst>
        </p14:section>
        <p14:section name="Раздел без заголовка" id="{698AC591-5DDC-4DD7-98A1-D2D6209C9870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598"/>
    <a:srgbClr val="00CC00"/>
    <a:srgbClr val="0070C0"/>
    <a:srgbClr val="5B9BD5"/>
    <a:srgbClr val="3140F6"/>
    <a:srgbClr val="422AF6"/>
    <a:srgbClr val="4340AC"/>
    <a:srgbClr val="98CDFE"/>
    <a:srgbClr val="E09AFC"/>
    <a:srgbClr val="A1C1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F176ED-2BE9-46D4-9CC8-EC8D67AED150}" type="doc">
      <dgm:prSet loTypeId="urn:microsoft.com/office/officeart/2005/8/layout/hList7" loCatId="picture" qsTypeId="urn:microsoft.com/office/officeart/2005/8/quickstyle/simple1" qsCatId="simple" csTypeId="urn:microsoft.com/office/officeart/2005/8/colors/accent1_2" csCatId="accent1" phldr="1"/>
      <dgm:spPr/>
    </dgm:pt>
    <dgm:pt modelId="{A82D8D98-AC2F-4526-8C80-00642F253750}">
      <dgm:prSet phldrT="[Текст]" custT="1"/>
      <dgm:spPr>
        <a:solidFill>
          <a:schemeClr val="bg1"/>
        </a:solidFill>
        <a:ln>
          <a:solidFill>
            <a:srgbClr val="0A4598"/>
          </a:solidFill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 </a:t>
          </a:r>
          <a:endParaRPr lang="ru-RU" sz="1600" dirty="0">
            <a:solidFill>
              <a:schemeClr val="tx1"/>
            </a:solidFill>
          </a:endParaRPr>
        </a:p>
      </dgm:t>
    </dgm:pt>
    <dgm:pt modelId="{15A59C82-F910-4187-8D78-47BB302BBD61}" type="parTrans" cxnId="{52DB0103-3CC2-42FA-8E12-FF394BBB5A92}">
      <dgm:prSet/>
      <dgm:spPr/>
      <dgm:t>
        <a:bodyPr/>
        <a:lstStyle/>
        <a:p>
          <a:endParaRPr lang="ru-RU"/>
        </a:p>
      </dgm:t>
    </dgm:pt>
    <dgm:pt modelId="{1618CA48-0B8B-44B7-BD78-2FEB84651A84}" type="sibTrans" cxnId="{52DB0103-3CC2-42FA-8E12-FF394BBB5A92}">
      <dgm:prSet/>
      <dgm:spPr/>
      <dgm:t>
        <a:bodyPr/>
        <a:lstStyle/>
        <a:p>
          <a:endParaRPr lang="ru-RU"/>
        </a:p>
      </dgm:t>
    </dgm:pt>
    <dgm:pt modelId="{AB381E87-5208-4BD8-8109-0993ADB1BEDA}">
      <dgm:prSet phldrT="[Текст]" phldr="1" custT="1"/>
      <dgm:spPr>
        <a:solidFill>
          <a:schemeClr val="bg1"/>
        </a:solidFill>
        <a:ln>
          <a:solidFill>
            <a:srgbClr val="0A4598"/>
          </a:solidFill>
        </a:ln>
      </dgm:spPr>
      <dgm:t>
        <a:bodyPr/>
        <a:lstStyle/>
        <a:p>
          <a:endParaRPr lang="ru-RU" sz="1600" dirty="0"/>
        </a:p>
      </dgm:t>
    </dgm:pt>
    <dgm:pt modelId="{9C15F9F6-4E2D-4F62-903D-E2BF86029349}" type="parTrans" cxnId="{3B6FCAB0-0985-4230-A8AE-D9309590F4AD}">
      <dgm:prSet/>
      <dgm:spPr/>
      <dgm:t>
        <a:bodyPr/>
        <a:lstStyle/>
        <a:p>
          <a:endParaRPr lang="ru-RU"/>
        </a:p>
      </dgm:t>
    </dgm:pt>
    <dgm:pt modelId="{05BAE2F0-E4B4-4857-987D-7B4FDA92C287}" type="sibTrans" cxnId="{3B6FCAB0-0985-4230-A8AE-D9309590F4AD}">
      <dgm:prSet/>
      <dgm:spPr/>
      <dgm:t>
        <a:bodyPr/>
        <a:lstStyle/>
        <a:p>
          <a:endParaRPr lang="ru-RU"/>
        </a:p>
      </dgm:t>
    </dgm:pt>
    <dgm:pt modelId="{5F4F487E-F6D3-4CFF-9B04-34B7E0BF7E76}">
      <dgm:prSet phldrT="[Текст]" phldr="1" custT="1"/>
      <dgm:spPr>
        <a:solidFill>
          <a:schemeClr val="bg1"/>
        </a:solidFill>
        <a:ln>
          <a:solidFill>
            <a:srgbClr val="0A4598"/>
          </a:solidFill>
        </a:ln>
      </dgm:spPr>
      <dgm:t>
        <a:bodyPr/>
        <a:lstStyle/>
        <a:p>
          <a:endParaRPr lang="ru-RU" sz="1600" dirty="0"/>
        </a:p>
      </dgm:t>
    </dgm:pt>
    <dgm:pt modelId="{2470CCDC-C2FB-4D85-90D9-ACDD87825E17}" type="parTrans" cxnId="{D02FA635-DD4F-4204-B78F-26A763DD4C9A}">
      <dgm:prSet/>
      <dgm:spPr/>
      <dgm:t>
        <a:bodyPr/>
        <a:lstStyle/>
        <a:p>
          <a:endParaRPr lang="ru-RU"/>
        </a:p>
      </dgm:t>
    </dgm:pt>
    <dgm:pt modelId="{4ADC89D4-E7AE-4866-A778-70E32E70BC9D}" type="sibTrans" cxnId="{D02FA635-DD4F-4204-B78F-26A763DD4C9A}">
      <dgm:prSet/>
      <dgm:spPr/>
      <dgm:t>
        <a:bodyPr/>
        <a:lstStyle/>
        <a:p>
          <a:endParaRPr lang="ru-RU"/>
        </a:p>
      </dgm:t>
    </dgm:pt>
    <dgm:pt modelId="{7A21CEDB-A1BF-463A-B520-343AFA74092D}" type="pres">
      <dgm:prSet presAssocID="{1CF176ED-2BE9-46D4-9CC8-EC8D67AED150}" presName="Name0" presStyleCnt="0">
        <dgm:presLayoutVars>
          <dgm:dir/>
          <dgm:resizeHandles val="exact"/>
        </dgm:presLayoutVars>
      </dgm:prSet>
      <dgm:spPr/>
    </dgm:pt>
    <dgm:pt modelId="{55579D6F-0AD9-42BF-8DDC-DA2581AA99AC}" type="pres">
      <dgm:prSet presAssocID="{1CF176ED-2BE9-46D4-9CC8-EC8D67AED150}" presName="fgShape" presStyleLbl="fgShp" presStyleIdx="0" presStyleCnt="1" custScaleY="142447" custLinFactNeighborX="365" custLinFactNeighborY="23633"/>
      <dgm:spPr>
        <a:solidFill>
          <a:srgbClr val="0A4598"/>
        </a:solidFill>
      </dgm:spPr>
    </dgm:pt>
    <dgm:pt modelId="{73E6D99E-6C18-499D-A023-71CE74DCC488}" type="pres">
      <dgm:prSet presAssocID="{1CF176ED-2BE9-46D4-9CC8-EC8D67AED150}" presName="linComp" presStyleCnt="0"/>
      <dgm:spPr/>
    </dgm:pt>
    <dgm:pt modelId="{8A394B52-BC80-4EFA-B08E-ABE373A4D01E}" type="pres">
      <dgm:prSet presAssocID="{A82D8D98-AC2F-4526-8C80-00642F253750}" presName="compNode" presStyleCnt="0"/>
      <dgm:spPr/>
    </dgm:pt>
    <dgm:pt modelId="{4388F651-2EB3-43F9-B08D-8FA138B8F502}" type="pres">
      <dgm:prSet presAssocID="{A82D8D98-AC2F-4526-8C80-00642F253750}" presName="bkgdShape" presStyleLbl="node1" presStyleIdx="0" presStyleCnt="3"/>
      <dgm:spPr/>
      <dgm:t>
        <a:bodyPr/>
        <a:lstStyle/>
        <a:p>
          <a:endParaRPr lang="ru-RU"/>
        </a:p>
      </dgm:t>
    </dgm:pt>
    <dgm:pt modelId="{521CDFCA-E6CB-42AA-9289-F0B8AE55F3BB}" type="pres">
      <dgm:prSet presAssocID="{A82D8D98-AC2F-4526-8C80-00642F25375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74DC2-F6B6-4338-82A8-11563FA50C52}" type="pres">
      <dgm:prSet presAssocID="{A82D8D98-AC2F-4526-8C80-00642F253750}" presName="invisiNode" presStyleLbl="node1" presStyleIdx="0" presStyleCnt="3"/>
      <dgm:spPr/>
    </dgm:pt>
    <dgm:pt modelId="{F6E4C305-241C-42E1-B4FE-6158108F3335}" type="pres">
      <dgm:prSet presAssocID="{A82D8D98-AC2F-4526-8C80-00642F253750}" presName="imagNode" presStyleLbl="fgImgPlace1" presStyleIdx="0" presStyleCnt="3" custScaleX="75104" custScaleY="73247" custLinFactNeighborX="-491" custLinFactNeighborY="-30343"/>
      <dgm:spPr>
        <a:solidFill>
          <a:srgbClr val="0A4598"/>
        </a:solidFill>
      </dgm:spPr>
    </dgm:pt>
    <dgm:pt modelId="{F2444125-B3C2-49AF-8EC1-54BF6799FB2F}" type="pres">
      <dgm:prSet presAssocID="{1618CA48-0B8B-44B7-BD78-2FEB84651A84}" presName="sibTrans" presStyleLbl="sibTrans2D1" presStyleIdx="0" presStyleCnt="0"/>
      <dgm:spPr/>
    </dgm:pt>
    <dgm:pt modelId="{D92234BA-DBD6-41D3-A320-0416DAF44D69}" type="pres">
      <dgm:prSet presAssocID="{AB381E87-5208-4BD8-8109-0993ADB1BEDA}" presName="compNode" presStyleCnt="0"/>
      <dgm:spPr/>
    </dgm:pt>
    <dgm:pt modelId="{9AD3A58F-D46F-4092-9932-793309C67492}" type="pres">
      <dgm:prSet presAssocID="{AB381E87-5208-4BD8-8109-0993ADB1BEDA}" presName="bkgdShape" presStyleLbl="node1" presStyleIdx="1" presStyleCnt="3"/>
      <dgm:spPr/>
    </dgm:pt>
    <dgm:pt modelId="{D5D390EB-04A5-4DEE-AF18-B68398E440B6}" type="pres">
      <dgm:prSet presAssocID="{AB381E87-5208-4BD8-8109-0993ADB1BEDA}" presName="nodeTx" presStyleLbl="node1" presStyleIdx="1" presStyleCnt="3">
        <dgm:presLayoutVars>
          <dgm:bulletEnabled val="1"/>
        </dgm:presLayoutVars>
      </dgm:prSet>
      <dgm:spPr/>
    </dgm:pt>
    <dgm:pt modelId="{399887A5-5FAD-497B-AA4F-A2E3A6426BC2}" type="pres">
      <dgm:prSet presAssocID="{AB381E87-5208-4BD8-8109-0993ADB1BEDA}" presName="invisiNode" presStyleLbl="node1" presStyleIdx="1" presStyleCnt="3"/>
      <dgm:spPr/>
    </dgm:pt>
    <dgm:pt modelId="{5EBF6A8B-9FC2-4BE1-BFBB-721CD27EFB5D}" type="pres">
      <dgm:prSet presAssocID="{AB381E87-5208-4BD8-8109-0993ADB1BEDA}" presName="imagNode" presStyleLbl="fgImgPlace1" presStyleIdx="1" presStyleCnt="3" custScaleX="74867" custScaleY="72659" custLinFactNeighborY="-29591"/>
      <dgm:spPr>
        <a:solidFill>
          <a:srgbClr val="0A4598"/>
        </a:solidFill>
      </dgm:spPr>
    </dgm:pt>
    <dgm:pt modelId="{FF1D80FD-7B30-4669-BA25-BE72E814D2AC}" type="pres">
      <dgm:prSet presAssocID="{05BAE2F0-E4B4-4857-987D-7B4FDA92C287}" presName="sibTrans" presStyleLbl="sibTrans2D1" presStyleIdx="0" presStyleCnt="0"/>
      <dgm:spPr/>
    </dgm:pt>
    <dgm:pt modelId="{0297C623-CAD4-45F0-9A9B-77F64F7DF65F}" type="pres">
      <dgm:prSet presAssocID="{5F4F487E-F6D3-4CFF-9B04-34B7E0BF7E76}" presName="compNode" presStyleCnt="0"/>
      <dgm:spPr/>
    </dgm:pt>
    <dgm:pt modelId="{9D190D6C-774E-4225-9046-2E3E6D4352FD}" type="pres">
      <dgm:prSet presAssocID="{5F4F487E-F6D3-4CFF-9B04-34B7E0BF7E76}" presName="bkgdShape" presStyleLbl="node1" presStyleIdx="2" presStyleCnt="3"/>
      <dgm:spPr/>
    </dgm:pt>
    <dgm:pt modelId="{C941133B-570E-4D8B-9DAA-947313390DF3}" type="pres">
      <dgm:prSet presAssocID="{5F4F487E-F6D3-4CFF-9B04-34B7E0BF7E76}" presName="nodeTx" presStyleLbl="node1" presStyleIdx="2" presStyleCnt="3">
        <dgm:presLayoutVars>
          <dgm:bulletEnabled val="1"/>
        </dgm:presLayoutVars>
      </dgm:prSet>
      <dgm:spPr/>
    </dgm:pt>
    <dgm:pt modelId="{A3FAA95F-29C1-41FA-9320-92FF3DA07F09}" type="pres">
      <dgm:prSet presAssocID="{5F4F487E-F6D3-4CFF-9B04-34B7E0BF7E76}" presName="invisiNode" presStyleLbl="node1" presStyleIdx="2" presStyleCnt="3"/>
      <dgm:spPr/>
    </dgm:pt>
    <dgm:pt modelId="{658B020A-69AB-4B3E-AA6F-1FD79A87A44C}" type="pres">
      <dgm:prSet presAssocID="{5F4F487E-F6D3-4CFF-9B04-34B7E0BF7E76}" presName="imagNode" presStyleLbl="fgImgPlace1" presStyleIdx="2" presStyleCnt="3" custScaleX="71141" custScaleY="69324" custLinFactNeighborY="-31329"/>
      <dgm:spPr>
        <a:solidFill>
          <a:srgbClr val="0A4598"/>
        </a:solidFill>
      </dgm:spPr>
    </dgm:pt>
  </dgm:ptLst>
  <dgm:cxnLst>
    <dgm:cxn modelId="{5EC689F4-81C5-4703-A6CD-ABC4585E7E0F}" type="presOf" srcId="{AB381E87-5208-4BD8-8109-0993ADB1BEDA}" destId="{D5D390EB-04A5-4DEE-AF18-B68398E440B6}" srcOrd="1" destOrd="0" presId="urn:microsoft.com/office/officeart/2005/8/layout/hList7"/>
    <dgm:cxn modelId="{A0429363-26D0-4A41-B1B2-FA22AA08C380}" type="presOf" srcId="{1CF176ED-2BE9-46D4-9CC8-EC8D67AED150}" destId="{7A21CEDB-A1BF-463A-B520-343AFA74092D}" srcOrd="0" destOrd="0" presId="urn:microsoft.com/office/officeart/2005/8/layout/hList7"/>
    <dgm:cxn modelId="{3B6FCAB0-0985-4230-A8AE-D9309590F4AD}" srcId="{1CF176ED-2BE9-46D4-9CC8-EC8D67AED150}" destId="{AB381E87-5208-4BD8-8109-0993ADB1BEDA}" srcOrd="1" destOrd="0" parTransId="{9C15F9F6-4E2D-4F62-903D-E2BF86029349}" sibTransId="{05BAE2F0-E4B4-4857-987D-7B4FDA92C287}"/>
    <dgm:cxn modelId="{67C7DCDB-05F3-4203-8131-F96CDDE2ED33}" type="presOf" srcId="{1618CA48-0B8B-44B7-BD78-2FEB84651A84}" destId="{F2444125-B3C2-49AF-8EC1-54BF6799FB2F}" srcOrd="0" destOrd="0" presId="urn:microsoft.com/office/officeart/2005/8/layout/hList7"/>
    <dgm:cxn modelId="{9A082621-342D-4788-8F89-8396260C2836}" type="presOf" srcId="{5F4F487E-F6D3-4CFF-9B04-34B7E0BF7E76}" destId="{9D190D6C-774E-4225-9046-2E3E6D4352FD}" srcOrd="0" destOrd="0" presId="urn:microsoft.com/office/officeart/2005/8/layout/hList7"/>
    <dgm:cxn modelId="{8C8431BD-9163-4D39-AC42-1F49F6F54DA2}" type="presOf" srcId="{5F4F487E-F6D3-4CFF-9B04-34B7E0BF7E76}" destId="{C941133B-570E-4D8B-9DAA-947313390DF3}" srcOrd="1" destOrd="0" presId="urn:microsoft.com/office/officeart/2005/8/layout/hList7"/>
    <dgm:cxn modelId="{8857230A-002E-4AC5-B275-40C89BEBAC62}" type="presOf" srcId="{05BAE2F0-E4B4-4857-987D-7B4FDA92C287}" destId="{FF1D80FD-7B30-4669-BA25-BE72E814D2AC}" srcOrd="0" destOrd="0" presId="urn:microsoft.com/office/officeart/2005/8/layout/hList7"/>
    <dgm:cxn modelId="{A24ACD57-3E4E-4DD6-9D3F-2A3E67706B4D}" type="presOf" srcId="{A82D8D98-AC2F-4526-8C80-00642F253750}" destId="{4388F651-2EB3-43F9-B08D-8FA138B8F502}" srcOrd="0" destOrd="0" presId="urn:microsoft.com/office/officeart/2005/8/layout/hList7"/>
    <dgm:cxn modelId="{D02FA635-DD4F-4204-B78F-26A763DD4C9A}" srcId="{1CF176ED-2BE9-46D4-9CC8-EC8D67AED150}" destId="{5F4F487E-F6D3-4CFF-9B04-34B7E0BF7E76}" srcOrd="2" destOrd="0" parTransId="{2470CCDC-C2FB-4D85-90D9-ACDD87825E17}" sibTransId="{4ADC89D4-E7AE-4866-A778-70E32E70BC9D}"/>
    <dgm:cxn modelId="{52DB0103-3CC2-42FA-8E12-FF394BBB5A92}" srcId="{1CF176ED-2BE9-46D4-9CC8-EC8D67AED150}" destId="{A82D8D98-AC2F-4526-8C80-00642F253750}" srcOrd="0" destOrd="0" parTransId="{15A59C82-F910-4187-8D78-47BB302BBD61}" sibTransId="{1618CA48-0B8B-44B7-BD78-2FEB84651A84}"/>
    <dgm:cxn modelId="{B4B55A0D-E164-4E11-95EF-80EBC32A06D6}" type="presOf" srcId="{AB381E87-5208-4BD8-8109-0993ADB1BEDA}" destId="{9AD3A58F-D46F-4092-9932-793309C67492}" srcOrd="0" destOrd="0" presId="urn:microsoft.com/office/officeart/2005/8/layout/hList7"/>
    <dgm:cxn modelId="{0F3C5C9F-7DF2-40DC-A0AF-2EE23A73536C}" type="presOf" srcId="{A82D8D98-AC2F-4526-8C80-00642F253750}" destId="{521CDFCA-E6CB-42AA-9289-F0B8AE55F3BB}" srcOrd="1" destOrd="0" presId="urn:microsoft.com/office/officeart/2005/8/layout/hList7"/>
    <dgm:cxn modelId="{E236A016-3678-4551-AEB9-1EB6E7135300}" type="presParOf" srcId="{7A21CEDB-A1BF-463A-B520-343AFA74092D}" destId="{55579D6F-0AD9-42BF-8DDC-DA2581AA99AC}" srcOrd="0" destOrd="0" presId="urn:microsoft.com/office/officeart/2005/8/layout/hList7"/>
    <dgm:cxn modelId="{2BBC4BE8-755B-422A-BB12-67241D11C8D4}" type="presParOf" srcId="{7A21CEDB-A1BF-463A-B520-343AFA74092D}" destId="{73E6D99E-6C18-499D-A023-71CE74DCC488}" srcOrd="1" destOrd="0" presId="urn:microsoft.com/office/officeart/2005/8/layout/hList7"/>
    <dgm:cxn modelId="{89965477-8FA8-4B30-8BA1-7469A0024DC4}" type="presParOf" srcId="{73E6D99E-6C18-499D-A023-71CE74DCC488}" destId="{8A394B52-BC80-4EFA-B08E-ABE373A4D01E}" srcOrd="0" destOrd="0" presId="urn:microsoft.com/office/officeart/2005/8/layout/hList7"/>
    <dgm:cxn modelId="{DB6FE620-5E2E-477F-9A6E-772F0A386B78}" type="presParOf" srcId="{8A394B52-BC80-4EFA-B08E-ABE373A4D01E}" destId="{4388F651-2EB3-43F9-B08D-8FA138B8F502}" srcOrd="0" destOrd="0" presId="urn:microsoft.com/office/officeart/2005/8/layout/hList7"/>
    <dgm:cxn modelId="{86CE7E4E-3049-492B-A010-1604C3349819}" type="presParOf" srcId="{8A394B52-BC80-4EFA-B08E-ABE373A4D01E}" destId="{521CDFCA-E6CB-42AA-9289-F0B8AE55F3BB}" srcOrd="1" destOrd="0" presId="urn:microsoft.com/office/officeart/2005/8/layout/hList7"/>
    <dgm:cxn modelId="{A8CB6F6A-3034-49CF-B5F4-345BF183D473}" type="presParOf" srcId="{8A394B52-BC80-4EFA-B08E-ABE373A4D01E}" destId="{60274DC2-F6B6-4338-82A8-11563FA50C52}" srcOrd="2" destOrd="0" presId="urn:microsoft.com/office/officeart/2005/8/layout/hList7"/>
    <dgm:cxn modelId="{DE6D0DF9-0A71-4F46-8E2D-DA818F7E7385}" type="presParOf" srcId="{8A394B52-BC80-4EFA-B08E-ABE373A4D01E}" destId="{F6E4C305-241C-42E1-B4FE-6158108F3335}" srcOrd="3" destOrd="0" presId="urn:microsoft.com/office/officeart/2005/8/layout/hList7"/>
    <dgm:cxn modelId="{6710C698-F661-46CA-A15C-1D51456AD92C}" type="presParOf" srcId="{73E6D99E-6C18-499D-A023-71CE74DCC488}" destId="{F2444125-B3C2-49AF-8EC1-54BF6799FB2F}" srcOrd="1" destOrd="0" presId="urn:microsoft.com/office/officeart/2005/8/layout/hList7"/>
    <dgm:cxn modelId="{C8F52752-12CF-4B41-9AE2-7C9CBD948F58}" type="presParOf" srcId="{73E6D99E-6C18-499D-A023-71CE74DCC488}" destId="{D92234BA-DBD6-41D3-A320-0416DAF44D69}" srcOrd="2" destOrd="0" presId="urn:microsoft.com/office/officeart/2005/8/layout/hList7"/>
    <dgm:cxn modelId="{FAB1B2A4-5C00-4695-A179-930280FFB569}" type="presParOf" srcId="{D92234BA-DBD6-41D3-A320-0416DAF44D69}" destId="{9AD3A58F-D46F-4092-9932-793309C67492}" srcOrd="0" destOrd="0" presId="urn:microsoft.com/office/officeart/2005/8/layout/hList7"/>
    <dgm:cxn modelId="{C5E5E89F-BC0A-445C-A537-39DAB0D99E6E}" type="presParOf" srcId="{D92234BA-DBD6-41D3-A320-0416DAF44D69}" destId="{D5D390EB-04A5-4DEE-AF18-B68398E440B6}" srcOrd="1" destOrd="0" presId="urn:microsoft.com/office/officeart/2005/8/layout/hList7"/>
    <dgm:cxn modelId="{D43A258D-2439-4E63-9C93-50B67EA9F912}" type="presParOf" srcId="{D92234BA-DBD6-41D3-A320-0416DAF44D69}" destId="{399887A5-5FAD-497B-AA4F-A2E3A6426BC2}" srcOrd="2" destOrd="0" presId="urn:microsoft.com/office/officeart/2005/8/layout/hList7"/>
    <dgm:cxn modelId="{29B28A31-4963-416A-9CF3-48A94620BE20}" type="presParOf" srcId="{D92234BA-DBD6-41D3-A320-0416DAF44D69}" destId="{5EBF6A8B-9FC2-4BE1-BFBB-721CD27EFB5D}" srcOrd="3" destOrd="0" presId="urn:microsoft.com/office/officeart/2005/8/layout/hList7"/>
    <dgm:cxn modelId="{32C398C9-4CC7-47B9-9EFD-1994F93DF164}" type="presParOf" srcId="{73E6D99E-6C18-499D-A023-71CE74DCC488}" destId="{FF1D80FD-7B30-4669-BA25-BE72E814D2AC}" srcOrd="3" destOrd="0" presId="urn:microsoft.com/office/officeart/2005/8/layout/hList7"/>
    <dgm:cxn modelId="{05161BCA-989A-4C96-A02C-8FABB11707F7}" type="presParOf" srcId="{73E6D99E-6C18-499D-A023-71CE74DCC488}" destId="{0297C623-CAD4-45F0-9A9B-77F64F7DF65F}" srcOrd="4" destOrd="0" presId="urn:microsoft.com/office/officeart/2005/8/layout/hList7"/>
    <dgm:cxn modelId="{B39F5D1A-1197-434A-BF22-EF33BA9D1405}" type="presParOf" srcId="{0297C623-CAD4-45F0-9A9B-77F64F7DF65F}" destId="{9D190D6C-774E-4225-9046-2E3E6D4352FD}" srcOrd="0" destOrd="0" presId="urn:microsoft.com/office/officeart/2005/8/layout/hList7"/>
    <dgm:cxn modelId="{EB1CCC46-8D86-4408-A5A1-E8EBB66AFC4B}" type="presParOf" srcId="{0297C623-CAD4-45F0-9A9B-77F64F7DF65F}" destId="{C941133B-570E-4D8B-9DAA-947313390DF3}" srcOrd="1" destOrd="0" presId="urn:microsoft.com/office/officeart/2005/8/layout/hList7"/>
    <dgm:cxn modelId="{211A4100-5C1F-4053-AEB2-557EDB318962}" type="presParOf" srcId="{0297C623-CAD4-45F0-9A9B-77F64F7DF65F}" destId="{A3FAA95F-29C1-41FA-9320-92FF3DA07F09}" srcOrd="2" destOrd="0" presId="urn:microsoft.com/office/officeart/2005/8/layout/hList7"/>
    <dgm:cxn modelId="{35F83020-3186-42C4-B56B-07F4EF2A951A}" type="presParOf" srcId="{0297C623-CAD4-45F0-9A9B-77F64F7DF65F}" destId="{658B020A-69AB-4B3E-AA6F-1FD79A87A44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2AD19B-0589-4DF2-BD28-AB250DA54BF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A57BF0-3DA8-4E89-AB7B-FF051C32E3E3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Муниципальные общественные палаты (советы)</a:t>
          </a:r>
          <a:endParaRPr lang="ru-RU" sz="2000" dirty="0">
            <a:solidFill>
              <a:schemeClr val="tx1"/>
            </a:solidFill>
          </a:endParaRPr>
        </a:p>
      </dgm:t>
    </dgm:pt>
    <dgm:pt modelId="{9610A2BD-482D-4538-92F8-3CB7566994CC}" type="parTrans" cxnId="{35202250-E1AC-4B2F-BF59-7E1E6E65AD95}">
      <dgm:prSet/>
      <dgm:spPr/>
      <dgm:t>
        <a:bodyPr/>
        <a:lstStyle/>
        <a:p>
          <a:endParaRPr lang="ru-RU"/>
        </a:p>
      </dgm:t>
    </dgm:pt>
    <dgm:pt modelId="{9F31CE6D-A08D-4631-81E9-D2CB983EFE13}" type="sibTrans" cxnId="{35202250-E1AC-4B2F-BF59-7E1E6E65AD95}">
      <dgm:prSet/>
      <dgm:spPr/>
      <dgm:t>
        <a:bodyPr/>
        <a:lstStyle/>
        <a:p>
          <a:endParaRPr lang="ru-RU"/>
        </a:p>
      </dgm:t>
    </dgm:pt>
    <dgm:pt modelId="{F313ECA1-4AFE-453B-A637-B0D43C4EC9E2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Организация сбора и первичной </a:t>
          </a:r>
          <a:r>
            <a:rPr lang="ru-RU" sz="1300" b="1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модерации</a:t>
          </a:r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от </a:t>
          </a:r>
          <a:r>
            <a:rPr lang="ru-RU" sz="1300" b="1" dirty="0" smtClean="0">
              <a:solidFill>
                <a:srgbClr val="002060"/>
              </a:solidFill>
              <a:latin typeface="Century Gothic" panose="020B0502020202020204" pitchFamily="34" charset="0"/>
            </a:rPr>
            <a:t>ОМСУ, НКО.</a:t>
          </a:r>
          <a:endParaRPr lang="ru-RU" sz="1300" dirty="0">
            <a:solidFill>
              <a:srgbClr val="002060"/>
            </a:solidFill>
          </a:endParaRPr>
        </a:p>
      </dgm:t>
    </dgm:pt>
    <dgm:pt modelId="{875B9C1C-EBE8-46C5-AD5B-D2E932AC8B0F}" type="parTrans" cxnId="{EA6DAF34-936E-433F-ADE3-EC3780290FB5}">
      <dgm:prSet/>
      <dgm:spPr/>
      <dgm:t>
        <a:bodyPr/>
        <a:lstStyle/>
        <a:p>
          <a:endParaRPr lang="ru-RU"/>
        </a:p>
      </dgm:t>
    </dgm:pt>
    <dgm:pt modelId="{A7B67997-275A-4243-AE5E-5CA318EAAEEE}" type="sibTrans" cxnId="{EA6DAF34-936E-433F-ADE3-EC3780290FB5}">
      <dgm:prSet/>
      <dgm:spPr/>
      <dgm:t>
        <a:bodyPr/>
        <a:lstStyle/>
        <a:p>
          <a:endParaRPr lang="ru-RU"/>
        </a:p>
      </dgm:t>
    </dgm:pt>
    <dgm:pt modelId="{0FAA3031-704E-4AE7-A26C-E2C83EDEDA6E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Направление </a:t>
          </a:r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прошедших </a:t>
          </a:r>
          <a:r>
            <a:rPr lang="ru-RU" sz="1300" b="1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модерацию</a:t>
          </a:r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в </a:t>
          </a:r>
          <a:r>
            <a:rPr lang="ru-RU" sz="1300" b="1" dirty="0" smtClean="0">
              <a:solidFill>
                <a:srgbClr val="002060"/>
              </a:solidFill>
              <a:latin typeface="Century Gothic" panose="020B0502020202020204" pitchFamily="34" charset="0"/>
            </a:rPr>
            <a:t>Общественную палату Свердловской области.</a:t>
          </a:r>
          <a:endParaRPr lang="ru-RU" sz="1300" dirty="0"/>
        </a:p>
      </dgm:t>
    </dgm:pt>
    <dgm:pt modelId="{F9113387-0465-4F0D-94ED-7914D060D599}" type="parTrans" cxnId="{81D5A755-F1CD-4E1B-BD7F-CF117009B173}">
      <dgm:prSet/>
      <dgm:spPr/>
      <dgm:t>
        <a:bodyPr/>
        <a:lstStyle/>
        <a:p>
          <a:endParaRPr lang="ru-RU"/>
        </a:p>
      </dgm:t>
    </dgm:pt>
    <dgm:pt modelId="{6D51DC18-11C5-4986-9EEF-A9695E70D9B0}" type="sibTrans" cxnId="{81D5A755-F1CD-4E1B-BD7F-CF117009B173}">
      <dgm:prSet/>
      <dgm:spPr/>
      <dgm:t>
        <a:bodyPr/>
        <a:lstStyle/>
        <a:p>
          <a:endParaRPr lang="ru-RU"/>
        </a:p>
      </dgm:t>
    </dgm:pt>
    <dgm:pt modelId="{CFCBB03D-89D5-4D05-A64C-12E92FFF12FD}" type="pres">
      <dgm:prSet presAssocID="{8B2AD19B-0589-4DF2-BD28-AB250DA54BF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01CFCDD-37D4-4329-89A7-29520C06B766}" type="pres">
      <dgm:prSet presAssocID="{24A57BF0-3DA8-4E89-AB7B-FF051C32E3E3}" presName="linNode" presStyleCnt="0"/>
      <dgm:spPr/>
    </dgm:pt>
    <dgm:pt modelId="{1F80242B-5EF2-4A72-8E96-65A99E84D26E}" type="pres">
      <dgm:prSet presAssocID="{24A57BF0-3DA8-4E89-AB7B-FF051C32E3E3}" presName="parentShp" presStyleLbl="node1" presStyleIdx="0" presStyleCnt="1" custLinFactX="32051" custLinFactNeighborX="100000" custLinFactNeighborY="9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D8D0F-2F8C-46BD-9A01-7F29C7C440C7}" type="pres">
      <dgm:prSet presAssocID="{24A57BF0-3DA8-4E89-AB7B-FF051C32E3E3}" presName="childShp" presStyleLbl="bgAccFollowNode1" presStyleIdx="0" presStyleCnt="1" custScaleX="84867" custScaleY="100098" custLinFactNeighborX="-90378" custLinFactNeighborY="-1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BBF3DE-8E78-44BD-8855-816246414E9D}" type="presOf" srcId="{F313ECA1-4AFE-453B-A637-B0D43C4EC9E2}" destId="{B96D8D0F-2F8C-46BD-9A01-7F29C7C440C7}" srcOrd="0" destOrd="0" presId="urn:microsoft.com/office/officeart/2005/8/layout/vList6"/>
    <dgm:cxn modelId="{35202250-E1AC-4B2F-BF59-7E1E6E65AD95}" srcId="{8B2AD19B-0589-4DF2-BD28-AB250DA54BFC}" destId="{24A57BF0-3DA8-4E89-AB7B-FF051C32E3E3}" srcOrd="0" destOrd="0" parTransId="{9610A2BD-482D-4538-92F8-3CB7566994CC}" sibTransId="{9F31CE6D-A08D-4631-81E9-D2CB983EFE13}"/>
    <dgm:cxn modelId="{42BB38E8-AE22-4CBB-B9B0-91FB5BB373E7}" type="presOf" srcId="{8B2AD19B-0589-4DF2-BD28-AB250DA54BFC}" destId="{CFCBB03D-89D5-4D05-A64C-12E92FFF12FD}" srcOrd="0" destOrd="0" presId="urn:microsoft.com/office/officeart/2005/8/layout/vList6"/>
    <dgm:cxn modelId="{66741584-E6A7-4F8B-961D-89986922B6A3}" type="presOf" srcId="{24A57BF0-3DA8-4E89-AB7B-FF051C32E3E3}" destId="{1F80242B-5EF2-4A72-8E96-65A99E84D26E}" srcOrd="0" destOrd="0" presId="urn:microsoft.com/office/officeart/2005/8/layout/vList6"/>
    <dgm:cxn modelId="{81D5A755-F1CD-4E1B-BD7F-CF117009B173}" srcId="{24A57BF0-3DA8-4E89-AB7B-FF051C32E3E3}" destId="{0FAA3031-704E-4AE7-A26C-E2C83EDEDA6E}" srcOrd="1" destOrd="0" parTransId="{F9113387-0465-4F0D-94ED-7914D060D599}" sibTransId="{6D51DC18-11C5-4986-9EEF-A9695E70D9B0}"/>
    <dgm:cxn modelId="{5C3A7A9E-8F5E-43FA-AC61-B96B6063BE54}" type="presOf" srcId="{0FAA3031-704E-4AE7-A26C-E2C83EDEDA6E}" destId="{B96D8D0F-2F8C-46BD-9A01-7F29C7C440C7}" srcOrd="0" destOrd="1" presId="urn:microsoft.com/office/officeart/2005/8/layout/vList6"/>
    <dgm:cxn modelId="{EA6DAF34-936E-433F-ADE3-EC3780290FB5}" srcId="{24A57BF0-3DA8-4E89-AB7B-FF051C32E3E3}" destId="{F313ECA1-4AFE-453B-A637-B0D43C4EC9E2}" srcOrd="0" destOrd="0" parTransId="{875B9C1C-EBE8-46C5-AD5B-D2E932AC8B0F}" sibTransId="{A7B67997-275A-4243-AE5E-5CA318EAAEEE}"/>
    <dgm:cxn modelId="{1803032E-C864-481E-92DD-6D7E9D9C88A4}" type="presParOf" srcId="{CFCBB03D-89D5-4D05-A64C-12E92FFF12FD}" destId="{C01CFCDD-37D4-4329-89A7-29520C06B766}" srcOrd="0" destOrd="0" presId="urn:microsoft.com/office/officeart/2005/8/layout/vList6"/>
    <dgm:cxn modelId="{A4C5E44A-5CE3-437A-B414-EE57F2F98257}" type="presParOf" srcId="{C01CFCDD-37D4-4329-89A7-29520C06B766}" destId="{1F80242B-5EF2-4A72-8E96-65A99E84D26E}" srcOrd="0" destOrd="0" presId="urn:microsoft.com/office/officeart/2005/8/layout/vList6"/>
    <dgm:cxn modelId="{4E74EF55-0520-4519-B137-92B1C3F3244E}" type="presParOf" srcId="{C01CFCDD-37D4-4329-89A7-29520C06B766}" destId="{B96D8D0F-2F8C-46BD-9A01-7F29C7C440C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8F651-2EB3-43F9-B08D-8FA138B8F502}">
      <dsp:nvSpPr>
        <dsp:cNvPr id="0" name=""/>
        <dsp:cNvSpPr/>
      </dsp:nvSpPr>
      <dsp:spPr>
        <a:xfrm>
          <a:off x="2418" y="0"/>
          <a:ext cx="3763130" cy="5272168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0A459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2418" y="2108867"/>
        <a:ext cx="3763130" cy="2108867"/>
      </dsp:txXfrm>
    </dsp:sp>
    <dsp:sp modelId="{F6E4C305-241C-42E1-B4FE-6158108F3335}">
      <dsp:nvSpPr>
        <dsp:cNvPr id="0" name=""/>
        <dsp:cNvSpPr/>
      </dsp:nvSpPr>
      <dsp:spPr>
        <a:xfrm>
          <a:off x="1216088" y="18460"/>
          <a:ext cx="1318549" cy="1285947"/>
        </a:xfrm>
        <a:prstGeom prst="ellipse">
          <a:avLst/>
        </a:prstGeom>
        <a:solidFill>
          <a:srgbClr val="0A459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D3A58F-D46F-4092-9932-793309C67492}">
      <dsp:nvSpPr>
        <dsp:cNvPr id="0" name=""/>
        <dsp:cNvSpPr/>
      </dsp:nvSpPr>
      <dsp:spPr>
        <a:xfrm>
          <a:off x="3878443" y="0"/>
          <a:ext cx="3763130" cy="5272168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0A459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3878443" y="2108867"/>
        <a:ext cx="3763130" cy="2108867"/>
      </dsp:txXfrm>
    </dsp:sp>
    <dsp:sp modelId="{5EBF6A8B-9FC2-4BE1-BFBB-721CD27EFB5D}">
      <dsp:nvSpPr>
        <dsp:cNvPr id="0" name=""/>
        <dsp:cNvSpPr/>
      </dsp:nvSpPr>
      <dsp:spPr>
        <a:xfrm>
          <a:off x="5102814" y="36824"/>
          <a:ext cx="1314388" cy="1275624"/>
        </a:xfrm>
        <a:prstGeom prst="ellipse">
          <a:avLst/>
        </a:prstGeom>
        <a:solidFill>
          <a:srgbClr val="0A459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90D6C-774E-4225-9046-2E3E6D4352FD}">
      <dsp:nvSpPr>
        <dsp:cNvPr id="0" name=""/>
        <dsp:cNvSpPr/>
      </dsp:nvSpPr>
      <dsp:spPr>
        <a:xfrm>
          <a:off x="7754467" y="0"/>
          <a:ext cx="3763130" cy="5272168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0A459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7754467" y="2108867"/>
        <a:ext cx="3763130" cy="2108867"/>
      </dsp:txXfrm>
    </dsp:sp>
    <dsp:sp modelId="{658B020A-69AB-4B3E-AA6F-1FD79A87A44C}">
      <dsp:nvSpPr>
        <dsp:cNvPr id="0" name=""/>
        <dsp:cNvSpPr/>
      </dsp:nvSpPr>
      <dsp:spPr>
        <a:xfrm>
          <a:off x="9011545" y="35586"/>
          <a:ext cx="1248974" cy="1217074"/>
        </a:xfrm>
        <a:prstGeom prst="ellipse">
          <a:avLst/>
        </a:prstGeom>
        <a:solidFill>
          <a:srgbClr val="0A459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79D6F-0AD9-42BF-8DDC-DA2581AA99AC}">
      <dsp:nvSpPr>
        <dsp:cNvPr id="0" name=""/>
        <dsp:cNvSpPr/>
      </dsp:nvSpPr>
      <dsp:spPr>
        <a:xfrm>
          <a:off x="499484" y="4145661"/>
          <a:ext cx="10598415" cy="1126506"/>
        </a:xfrm>
        <a:prstGeom prst="leftRightArrow">
          <a:avLst/>
        </a:prstGeom>
        <a:solidFill>
          <a:srgbClr val="0A459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D8D0F-2F8C-46BD-9A01-7F29C7C440C7}">
      <dsp:nvSpPr>
        <dsp:cNvPr id="0" name=""/>
        <dsp:cNvSpPr/>
      </dsp:nvSpPr>
      <dsp:spPr>
        <a:xfrm>
          <a:off x="706376" y="0"/>
          <a:ext cx="4262932" cy="13429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Организация сбора и первичной </a:t>
          </a:r>
          <a:r>
            <a:rPr lang="ru-RU" sz="1300" b="1" kern="1200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модерации</a:t>
          </a:r>
          <a:r>
            <a:rPr lang="ru-RU" sz="1300" b="1" kern="1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от </a:t>
          </a:r>
          <a:r>
            <a:rPr lang="ru-RU" sz="1300" b="1" kern="1200" dirty="0" smtClean="0">
              <a:solidFill>
                <a:srgbClr val="002060"/>
              </a:solidFill>
              <a:latin typeface="Century Gothic" panose="020B0502020202020204" pitchFamily="34" charset="0"/>
            </a:rPr>
            <a:t>ОМСУ, НКО.</a:t>
          </a:r>
          <a:endParaRPr lang="ru-RU" sz="1300" kern="1200" dirty="0">
            <a:solidFill>
              <a:srgbClr val="002060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Направление </a:t>
          </a:r>
          <a:r>
            <a:rPr lang="ru-RU" sz="1300" b="1" kern="1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прошедших </a:t>
          </a:r>
          <a:r>
            <a:rPr lang="ru-RU" sz="1300" b="1" kern="1200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модерацию</a:t>
          </a:r>
          <a:r>
            <a:rPr lang="ru-RU" sz="1300" b="1" kern="12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в </a:t>
          </a:r>
          <a:r>
            <a:rPr lang="ru-RU" sz="1300" b="1" kern="1200" dirty="0" smtClean="0">
              <a:solidFill>
                <a:srgbClr val="002060"/>
              </a:solidFill>
              <a:latin typeface="Century Gothic" panose="020B0502020202020204" pitchFamily="34" charset="0"/>
            </a:rPr>
            <a:t>Общественную палату Свердловской области.</a:t>
          </a:r>
          <a:endParaRPr lang="ru-RU" sz="1300" kern="1200" dirty="0"/>
        </a:p>
      </dsp:txBody>
      <dsp:txXfrm>
        <a:off x="706376" y="167871"/>
        <a:ext cx="3759319" cy="1007225"/>
      </dsp:txXfrm>
    </dsp:sp>
    <dsp:sp modelId="{1F80242B-5EF2-4A72-8E96-65A99E84D26E}">
      <dsp:nvSpPr>
        <dsp:cNvPr id="0" name=""/>
        <dsp:cNvSpPr/>
      </dsp:nvSpPr>
      <dsp:spPr>
        <a:xfrm>
          <a:off x="5031257" y="2625"/>
          <a:ext cx="3348716" cy="13416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Century Gothic" panose="020B0502020202020204" pitchFamily="34" charset="0"/>
            </a:rPr>
            <a:t>Муниципальные общественные палаты (советы)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096751" y="68119"/>
        <a:ext cx="3217728" cy="1210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5892-6223-4CDA-8CB9-905F5583EDF6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139FD-3D0F-411C-A098-D821E29367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D81D5-9EC0-401A-B65D-35E6E09602B1}" type="datetimeFigureOut">
              <a:rPr lang="ru-RU" smtClean="0"/>
              <a:t>27.10.2023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BA3B-593F-4E9D-B372-B34DC88C6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8A2B20-B383-4A3C-8119-1D44254FBB7C}" type="slidenum">
              <a:rPr lang="ru-RU" altLang="ru-RU" b="0" smtClean="0"/>
              <a:pPr/>
              <a:t>1</a:t>
            </a:fld>
            <a:endParaRPr lang="ru-RU" altLang="ru-RU" b="0" smtClean="0"/>
          </a:p>
        </p:txBody>
      </p:sp>
    </p:spTree>
    <p:extLst>
      <p:ext uri="{BB962C8B-B14F-4D97-AF65-F5344CB8AC3E}">
        <p14:creationId xmlns:p14="http://schemas.microsoft.com/office/powerpoint/2010/main" val="420593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84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67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9680-87B1-4111-9ADD-0F40A12EB18F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74F6-63BA-44C1-A037-8EA8A0104ED1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1E48-84CF-4259-A61F-AC537FFE9C36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8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C673-1762-4CEC-B027-A2138ADC60E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92C07-AA22-4A31-8B06-A318302A43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3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F8D-2F61-4747-8116-5175810502E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02CB3-3C5A-49CF-BFE3-37568D97B4F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34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512C-3F33-4E36-BC63-B6CBD904333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F6A8-DF11-4732-BFD1-9DCC899275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90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0861-3A5E-4C7E-BA3D-DE55872383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23A63-517A-4721-BCC6-22EAEB92512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1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1FE6-4871-4403-BAC8-39EDDEFE7B4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6354C-8419-447F-A995-FB4254B469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020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721C-8068-47CE-A8C4-DCE1F04F51D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7A63-6B31-4F00-A4D3-6999685EB7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56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7B9E3-491D-43FD-9979-FB3BB9FCBB3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D056-C8F1-4EC8-90C7-C3920FB54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9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CC09-5B3B-4021-80AF-E8E303D64D9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35591-2D60-4AF3-8804-2A2B9466CEE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4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003A-0153-454E-B476-AE4DE683DEE0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13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540E-FB15-4851-9B39-CE317B26978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FE07-7FA4-49A0-AFDC-8BEBA2DBB96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04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8F18-A9D9-4104-B220-0E6F26BDF5B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B276-50AD-4E53-BEE5-A30B6CBB0E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39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DD1D-1447-4BAA-A3E7-9EA79D05B75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45AB0-6E13-4564-8F8C-CCE95AC760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0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delanounas.ru/images/img/cdn.endata.cx/data_teams_flags_632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404813"/>
            <a:ext cx="240030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 txBox="1">
            <a:spLocks noGrp="1"/>
          </p:cNvSpPr>
          <p:nvPr>
            <p:ph type="subTitle" idx="4294967295"/>
          </p:nvPr>
        </p:nvSpPr>
        <p:spPr>
          <a:xfrm>
            <a:off x="1727205" y="4653134"/>
            <a:ext cx="8737604" cy="533396"/>
          </a:xfrm>
        </p:spPr>
        <p:txBody>
          <a:bodyPr anchorCtr="1"/>
          <a:lstStyle>
            <a:lvl1pPr marL="0" indent="0" algn="ctr">
              <a:buNone/>
              <a:defRPr sz="1800" b="1">
                <a:latin typeface="Times New Roman" pitchFamily="18"/>
                <a:cs typeface="Times New Roman" pitchFamily="18"/>
              </a:defRPr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45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9F66-2524-4699-87F0-F86DE8415855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B84-B969-48EF-8E76-9736BF1C0392}" type="datetime1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2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CE07-B276-44E8-832B-26D8F54A7D27}" type="datetime1">
              <a:rPr lang="ru-RU" smtClean="0"/>
              <a:t>27.10.2023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D5C2-AC1D-4703-A020-662FD598AC19}" type="datetime1">
              <a:rPr lang="ru-RU" smtClean="0"/>
              <a:t>27.10.2023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1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89F7-3896-4F82-8321-47F00C3D8CB7}" type="datetime1">
              <a:rPr lang="ru-RU" smtClean="0"/>
              <a:t>27.10.2023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7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19FF-9F17-4B38-8426-263454F8B39B}" type="datetime1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8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B0D3-8658-4DDF-8654-6AF7B8DEA32F}" type="datetime1">
              <a:rPr lang="ru-RU" smtClean="0"/>
              <a:t>27.10.2023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1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5AA20-4C9E-4AB3-92BF-31EEE73CBDD2}" type="datetime1">
              <a:rPr lang="ru-RU" smtClean="0"/>
              <a:t>27.10.2023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B1129-C371-4266-86F2-4205338A49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27.10.2023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BFFC01-C23B-4AA3-92CB-76E327FFAE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48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428595" y="1246926"/>
            <a:ext cx="10354491" cy="3024336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Электр</a:t>
            </a: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онная библиотека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лучших практик работы некоммерческого сектора </a:t>
            </a: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в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Свердловской области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7" y="2678293"/>
            <a:ext cx="2018392" cy="1939549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722811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73763"/>
            <a:ext cx="158432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0" y="6049209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44286" y="5083244"/>
            <a:ext cx="1110342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Материалы всероссийского конкурса </a:t>
            </a:r>
            <a:r>
              <a:rPr lang="ru-RU" b="1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медиапроектов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социального воздействия «Точно!»</a:t>
            </a:r>
            <a:endParaRPr lang="ru-RU" b="1" dirty="0" smtClean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Номинация: </a:t>
            </a:r>
            <a:r>
              <a:rPr lang="ru-RU" sz="2800" b="1" dirty="0" smtClean="0">
                <a:solidFill>
                  <a:srgbClr val="C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 err="1" smtClean="0">
                <a:solidFill>
                  <a:srgbClr val="C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Коллаборация</a:t>
            </a:r>
            <a:r>
              <a:rPr lang="ru-RU" sz="2800" b="1" dirty="0" smtClean="0">
                <a:solidFill>
                  <a:srgbClr val="C0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C0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71863" y="5934671"/>
            <a:ext cx="30093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октябрь 2023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года</a:t>
            </a:r>
            <a:r>
              <a:rPr lang="ru-RU" dirty="0"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>
                <a:latin typeface="Century Gothic" panose="020B0502020202020204" pitchFamily="34" charset="0"/>
                <a:cs typeface="Times New Roman" pitchFamily="18" charset="0"/>
              </a:rPr>
            </a:br>
            <a:endParaRPr lang="ru-RU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769256" y="77843"/>
            <a:ext cx="10653486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СОЦИАЛЬНЫЕ ЭФФЕКТЫ ПРОЕКТА</a:t>
            </a:r>
            <a:endParaRPr lang="ru-RU" dirty="0"/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18325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29878212"/>
              </p:ext>
            </p:extLst>
          </p:nvPr>
        </p:nvGraphicFramePr>
        <p:xfrm>
          <a:off x="324849" y="835375"/>
          <a:ext cx="11520017" cy="527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63853" y="5195317"/>
            <a:ext cx="9442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Электронная библиотека лучших практик работы некоммерческого сектора </a:t>
            </a:r>
            <a:b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Свердловской области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849" y="2077568"/>
            <a:ext cx="3781484" cy="334117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r>
              <a:rPr lang="ru-RU" sz="1500" b="1" dirty="0"/>
              <a:t>Поддержка и продвижение практик</a:t>
            </a:r>
            <a:r>
              <a:rPr lang="ru-RU" sz="1500" dirty="0"/>
              <a:t> работы некоммерческого </a:t>
            </a:r>
            <a:r>
              <a:rPr lang="ru-RU" sz="1500" dirty="0" smtClean="0"/>
              <a:t>сектора.</a:t>
            </a:r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endParaRPr lang="ru-RU" sz="800" dirty="0" smtClean="0"/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r>
              <a:rPr lang="ru-RU" sz="1500" b="1" dirty="0" smtClean="0"/>
              <a:t>Обмен опытом </a:t>
            </a:r>
            <a:r>
              <a:rPr lang="ru-RU" sz="1500" dirty="0" smtClean="0"/>
              <a:t>р</a:t>
            </a:r>
            <a:r>
              <a:rPr lang="ru-RU" sz="1500" dirty="0"/>
              <a:t>еа</a:t>
            </a:r>
            <a:r>
              <a:rPr lang="ru-RU" sz="1500" dirty="0" smtClean="0"/>
              <a:t>лизации эффективных практик. </a:t>
            </a:r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endParaRPr lang="ru-RU" sz="800" dirty="0"/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r>
              <a:rPr lang="ru-RU" sz="1500" b="1" dirty="0"/>
              <a:t>Повышение компетентности </a:t>
            </a:r>
            <a:r>
              <a:rPr lang="ru-RU" sz="1500" b="1" dirty="0" smtClean="0"/>
              <a:t/>
            </a:r>
            <a:br>
              <a:rPr lang="ru-RU" sz="1500" b="1" dirty="0" smtClean="0"/>
            </a:br>
            <a:r>
              <a:rPr lang="ru-RU" sz="1500" b="1" dirty="0" smtClean="0"/>
              <a:t>и эффективности СОНКО </a:t>
            </a:r>
            <a:r>
              <a:rPr lang="ru-RU" sz="1500" b="1" dirty="0"/>
              <a:t/>
            </a:r>
            <a:br>
              <a:rPr lang="ru-RU" sz="1500" b="1" dirty="0"/>
            </a:br>
            <a:r>
              <a:rPr lang="ru-RU" sz="1500" dirty="0" smtClean="0"/>
              <a:t>в </a:t>
            </a:r>
            <a:r>
              <a:rPr lang="ru-RU" sz="1500" dirty="0"/>
              <a:t>подготовке, разработке и реализации социально значимых </a:t>
            </a:r>
            <a:r>
              <a:rPr lang="ru-RU" sz="1500" dirty="0" smtClean="0"/>
              <a:t>проектов.</a:t>
            </a:r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endParaRPr lang="ru-RU" sz="800" dirty="0" smtClean="0"/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r>
              <a:rPr lang="ru-RU" sz="1500" b="1" dirty="0" smtClean="0"/>
              <a:t>Развитие</a:t>
            </a:r>
            <a:r>
              <a:rPr lang="ru-RU" sz="1500" dirty="0" smtClean="0"/>
              <a:t> (новации) на основе сформированного опыта.  </a:t>
            </a:r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endParaRPr lang="ru-RU" sz="800" dirty="0"/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r>
              <a:rPr lang="ru-RU" sz="1500" b="1" dirty="0" smtClean="0"/>
              <a:t>Увеличение числа благотворителей </a:t>
            </a:r>
            <a:br>
              <a:rPr lang="ru-RU" sz="1500" b="1" dirty="0" smtClean="0"/>
            </a:br>
            <a:r>
              <a:rPr lang="ru-RU" sz="1500" b="1" dirty="0" smtClean="0"/>
              <a:t>и  добровольцев </a:t>
            </a:r>
            <a:r>
              <a:rPr lang="ru-RU" sz="1500" dirty="0" smtClean="0"/>
              <a:t>(волонтеров).</a:t>
            </a:r>
          </a:p>
          <a:p>
            <a:pPr marL="285750" lvl="0" indent="-285750">
              <a:lnSpc>
                <a:spcPct val="93000"/>
              </a:lnSpc>
              <a:buFont typeface="Wingdings" panose="05000000000000000000" pitchFamily="2" charset="2"/>
              <a:buChar char="ü"/>
            </a:pPr>
            <a:endParaRPr lang="ru-RU" sz="15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268757" y="2180626"/>
            <a:ext cx="36544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/>
              <a:t>Стим</a:t>
            </a:r>
            <a:r>
              <a:rPr lang="ru-RU" sz="1500" b="1" dirty="0" smtClean="0"/>
              <a:t>улирование интереса </a:t>
            </a:r>
            <a:r>
              <a:rPr lang="ru-RU" sz="1500" dirty="0" smtClean="0"/>
              <a:t>жителей Свердловской области</a:t>
            </a:r>
            <a:r>
              <a:rPr lang="ru-RU" sz="1500" b="1" dirty="0" smtClean="0"/>
              <a:t> и </a:t>
            </a:r>
            <a:r>
              <a:rPr lang="ru-RU" sz="1500" dirty="0" smtClean="0"/>
              <a:t>их </a:t>
            </a:r>
            <a:r>
              <a:rPr lang="ru-RU" sz="1500" b="1" dirty="0" smtClean="0"/>
              <a:t>информирование </a:t>
            </a:r>
            <a:r>
              <a:rPr lang="ru-RU" sz="1500" dirty="0" smtClean="0"/>
              <a:t>о деятельности социально ориентированных некоммерческих организаций.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15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 smtClean="0"/>
              <a:t>Вовлечение в работу </a:t>
            </a:r>
            <a:r>
              <a:rPr lang="ru-RU" sz="1500" dirty="0" smtClean="0"/>
              <a:t>некоммерческого сектора.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15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085665" y="2180626"/>
            <a:ext cx="365448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 smtClean="0"/>
              <a:t>Создание действенного инструмента решения социальных задач.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800" b="1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 smtClean="0"/>
              <a:t>Масштабирование лучших практик</a:t>
            </a:r>
            <a:r>
              <a:rPr lang="ru-RU" sz="1500" dirty="0" smtClean="0"/>
              <a:t> </a:t>
            </a:r>
            <a:r>
              <a:rPr lang="ru-RU" sz="1500" dirty="0"/>
              <a:t>работы некоммерческого </a:t>
            </a:r>
            <a:r>
              <a:rPr lang="ru-RU" sz="1500" dirty="0" smtClean="0"/>
              <a:t>сектора.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8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/>
              <a:t>Повышение компетентности </a:t>
            </a:r>
            <a:r>
              <a:rPr lang="ru-RU" sz="1500" b="1" dirty="0" smtClean="0"/>
              <a:t>и эффективности СОНКО</a:t>
            </a:r>
            <a:br>
              <a:rPr lang="ru-RU" sz="1500" b="1" dirty="0" smtClean="0"/>
            </a:br>
            <a:r>
              <a:rPr lang="ru-RU" sz="1500" dirty="0" smtClean="0"/>
              <a:t>в </a:t>
            </a:r>
            <a:r>
              <a:rPr lang="ru-RU" sz="1500" dirty="0"/>
              <a:t>подготовке, разработке 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и </a:t>
            </a:r>
            <a:r>
              <a:rPr lang="ru-RU" sz="1500" dirty="0"/>
              <a:t>реализации социально значимых </a:t>
            </a:r>
            <a:r>
              <a:rPr lang="ru-RU" sz="1500" dirty="0" smtClean="0"/>
              <a:t>проектов.</a:t>
            </a:r>
            <a:endParaRPr lang="ru-RU" sz="8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ru-RU" sz="8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500" b="1" dirty="0" smtClean="0"/>
              <a:t>Формирование социального интеллекта</a:t>
            </a:r>
            <a:r>
              <a:rPr lang="ru-RU" sz="1500" dirty="0" smtClean="0"/>
              <a:t> у работников СОНКО.  </a:t>
            </a: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3147" y="1008328"/>
            <a:ext cx="13848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для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СОНКО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36857" y="1008328"/>
            <a:ext cx="6096000" cy="912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dirty="0" smtClean="0">
                <a:solidFill>
                  <a:schemeClr val="bg1"/>
                </a:solidFill>
              </a:rPr>
              <a:t>для </a:t>
            </a: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жителей </a:t>
            </a: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региона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8592" y="1007885"/>
            <a:ext cx="1387216" cy="912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</a:rPr>
              <a:t>для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органов </a:t>
            </a: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власти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242" y="4108199"/>
            <a:ext cx="1151999" cy="11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0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535182" y="41651"/>
            <a:ext cx="975360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КОНЦЕПЦИЯ ВЗАИМОДЕЙСТВИЯ </a:t>
            </a:r>
            <a:r>
              <a:rPr lang="ru-RU" dirty="0" smtClean="0"/>
              <a:t>УЧАСТНИКОВ</a:t>
            </a:r>
            <a:endParaRPr lang="ru-RU" dirty="0"/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18325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81915" y="1881402"/>
            <a:ext cx="4083310" cy="4362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endParaRPr lang="ru-RU" sz="145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1) Взаимодействие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исполнительными органами государственной власти Свердловской области (далее – </a:t>
            </a:r>
            <a:b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ИОГВ СО), органами местного самоуправления (далее – ОМСУ),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Общественной палатой Свердловской области </a:t>
            </a:r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 </a:t>
            </a:r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формированию сборника лучших практик</a:t>
            </a:r>
          </a:p>
          <a:p>
            <a:endParaRPr lang="ru-RU" sz="145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2) Информационная поддержка</a:t>
            </a:r>
          </a:p>
          <a:p>
            <a:endParaRPr lang="ru-RU" sz="145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3) Направление заявок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поступивших от ИОГВ СО в Общественную палату </a:t>
            </a:r>
            <a:r>
              <a:rPr lang="ru-RU" sz="1450" dirty="0">
                <a:solidFill>
                  <a:srgbClr val="002060"/>
                </a:solidFill>
                <a:latin typeface="Century Gothic" panose="020B0502020202020204" pitchFamily="34" charset="0"/>
              </a:rPr>
              <a:t>Свердловской области </a:t>
            </a:r>
            <a:endParaRPr lang="ru-RU" sz="145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45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4) Формирование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электронного</a:t>
            </a:r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сборника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лучших практик,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основании заявок, отобранных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экспертами</a:t>
            </a:r>
            <a:endParaRPr lang="ru-RU" sz="145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45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45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5) Публикация и тиражирование </a:t>
            </a: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электронного сборника лучших практик </a:t>
            </a:r>
            <a:b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45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сети «Интернет»</a:t>
            </a:r>
          </a:p>
          <a:p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62864" y="851018"/>
            <a:ext cx="4578926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Министерство экономики </a:t>
            </a:r>
            <a: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и </a:t>
            </a: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территориального развития Свердловской </a:t>
            </a:r>
            <a: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области</a:t>
            </a:r>
            <a:endParaRPr lang="ru-RU" sz="19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65224" y="911906"/>
            <a:ext cx="3861549" cy="56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Общественная</a:t>
            </a:r>
            <a:r>
              <a:rPr lang="en-US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палата Свердловской области</a:t>
            </a:r>
            <a:endParaRPr lang="ru-RU" sz="19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165224" y="1722000"/>
            <a:ext cx="4258693" cy="301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1) Взаимодействие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муниципальными общественными палатами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(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советами)</a:t>
            </a:r>
          </a:p>
          <a:p>
            <a:endParaRPr lang="ru-RU" sz="16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2) Информационная поддержка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3)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Организация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экспертизы заявок 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широким кругом экспертов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4)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Организация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народного голосования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за практики на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сайте Общественной палаты Свердловской области </a:t>
            </a: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493311" y="911347"/>
            <a:ext cx="3698689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900" b="1" dirty="0" smtClean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Исполнительные органы государственной власти Свердловской области </a:t>
            </a:r>
            <a:endParaRPr lang="ru-RU" sz="19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8744148" y="1641383"/>
            <a:ext cx="3437245" cy="16800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b="1" dirty="0" smtClean="0"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000" b="1" dirty="0" smtClean="0"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latin typeface="Century Gothic" panose="020B0502020202020204" pitchFamily="34" charset="0"/>
              </a:rPr>
              <a:t>2) </a:t>
            </a:r>
            <a:r>
              <a:rPr lang="ru-RU" sz="1500" b="1" dirty="0" smtClean="0">
                <a:latin typeface="Century Gothic" panose="020B0502020202020204" pitchFamily="34" charset="0"/>
              </a:rPr>
              <a:t>Подготовка/сбор</a:t>
            </a:r>
            <a:r>
              <a:rPr lang="ru-RU" sz="1500" b="1" dirty="0" smtClean="0">
                <a:latin typeface="Century Gothic" panose="020B0502020202020204" pitchFamily="34" charset="0"/>
              </a:rPr>
              <a:t>, </a:t>
            </a:r>
            <a:r>
              <a:rPr lang="ru-RU" sz="1500" b="1" dirty="0" err="1" smtClean="0">
                <a:latin typeface="Century Gothic" panose="020B0502020202020204" pitchFamily="34" charset="0"/>
              </a:rPr>
              <a:t>модерация</a:t>
            </a:r>
            <a:r>
              <a:rPr lang="ru-RU" sz="1500" b="1" dirty="0" smtClean="0">
                <a:latin typeface="Century Gothic" panose="020B0502020202020204" pitchFamily="34" charset="0"/>
              </a:rPr>
              <a:t> заявок </a:t>
            </a:r>
            <a:r>
              <a:rPr lang="ru-RU" sz="1500" dirty="0" smtClean="0">
                <a:latin typeface="Century Gothic" panose="020B0502020202020204" pitchFamily="34" charset="0"/>
              </a:rPr>
              <a:t>от НКО и </a:t>
            </a:r>
            <a:r>
              <a:rPr lang="ru-RU" sz="1500" dirty="0">
                <a:latin typeface="Century Gothic" panose="020B0502020202020204" pitchFamily="34" charset="0"/>
              </a:rPr>
              <a:t>направление </a:t>
            </a:r>
            <a:r>
              <a:rPr lang="ru-RU" sz="1500" dirty="0" smtClean="0">
                <a:latin typeface="Century Gothic" panose="020B0502020202020204" pitchFamily="34" charset="0"/>
              </a:rPr>
              <a:t/>
            </a:r>
            <a:br>
              <a:rPr lang="ru-RU" sz="1500" dirty="0" smtClean="0">
                <a:latin typeface="Century Gothic" panose="020B0502020202020204" pitchFamily="34" charset="0"/>
              </a:rPr>
            </a:br>
            <a:r>
              <a:rPr lang="ru-RU" sz="1500" dirty="0" smtClean="0">
                <a:latin typeface="Century Gothic" panose="020B0502020202020204" pitchFamily="34" charset="0"/>
              </a:rPr>
              <a:t>их </a:t>
            </a:r>
            <a:r>
              <a:rPr lang="ru-RU" sz="1500" dirty="0">
                <a:latin typeface="Century Gothic" panose="020B0502020202020204" pitchFamily="34" charset="0"/>
              </a:rPr>
              <a:t>в Министерство </a:t>
            </a:r>
            <a:r>
              <a:rPr lang="ru-RU" sz="1500" dirty="0" smtClean="0">
                <a:latin typeface="Century Gothic" panose="020B0502020202020204" pitchFamily="34" charset="0"/>
              </a:rPr>
              <a:t>экономики </a:t>
            </a:r>
            <a:br>
              <a:rPr lang="ru-RU" sz="1500" dirty="0" smtClean="0">
                <a:latin typeface="Century Gothic" panose="020B0502020202020204" pitchFamily="34" charset="0"/>
              </a:rPr>
            </a:br>
            <a:endParaRPr lang="ru-RU" sz="1500" dirty="0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272961" y="3044013"/>
            <a:ext cx="2379617" cy="32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ОМСУ</a:t>
            </a:r>
            <a:endParaRPr lang="ru-RU" sz="1900" b="1" dirty="0">
              <a:solidFill>
                <a:schemeClr val="accent6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8744150" y="2787982"/>
            <a:ext cx="3543457" cy="2150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b="1" dirty="0" smtClean="0"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500" b="1" dirty="0" smtClean="0"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latin typeface="Century Gothic" panose="020B0502020202020204" pitchFamily="34" charset="0"/>
              </a:rPr>
              <a:t>2) Подготовка / сбор заявок</a:t>
            </a:r>
            <a:br>
              <a:rPr lang="ru-RU" sz="1500" b="1" dirty="0" smtClean="0">
                <a:latin typeface="Century Gothic" panose="020B0502020202020204" pitchFamily="34" charset="0"/>
              </a:rPr>
            </a:br>
            <a:r>
              <a:rPr lang="ru-RU" sz="1500" b="1" dirty="0" smtClean="0">
                <a:latin typeface="Century Gothic" panose="020B0502020202020204" pitchFamily="34" charset="0"/>
              </a:rPr>
              <a:t>от НКО </a:t>
            </a:r>
            <a:r>
              <a:rPr lang="ru-RU" sz="1500" dirty="0" smtClean="0">
                <a:latin typeface="Century Gothic" panose="020B0502020202020204" pitchFamily="34" charset="0"/>
              </a:rPr>
              <a:t>и </a:t>
            </a:r>
            <a:r>
              <a:rPr lang="ru-RU" sz="1500" dirty="0">
                <a:latin typeface="Century Gothic" panose="020B0502020202020204" pitchFamily="34" charset="0"/>
              </a:rPr>
              <a:t>направление их </a:t>
            </a:r>
            <a:r>
              <a:rPr lang="ru-RU" sz="1500" dirty="0">
                <a:latin typeface="Century Gothic" panose="020B0502020202020204" pitchFamily="34" charset="0"/>
              </a:rPr>
              <a:t>в Министерство </a:t>
            </a:r>
            <a:r>
              <a:rPr lang="ru-RU" sz="1500" dirty="0" smtClean="0">
                <a:latin typeface="Century Gothic" panose="020B0502020202020204" pitchFamily="34" charset="0"/>
              </a:rPr>
              <a:t>экономики</a:t>
            </a:r>
            <a:endParaRPr lang="ru-RU" sz="1500" dirty="0">
              <a:latin typeface="Century Gothic" panose="020B0502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306796212"/>
              </p:ext>
            </p:extLst>
          </p:nvPr>
        </p:nvGraphicFramePr>
        <p:xfrm>
          <a:off x="3556373" y="4741334"/>
          <a:ext cx="8379974" cy="1344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5827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86169" y="321051"/>
            <a:ext cx="719603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ФОРМА ЗАЯВКИ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111480"/>
              </p:ext>
            </p:extLst>
          </p:nvPr>
        </p:nvGraphicFramePr>
        <p:xfrm>
          <a:off x="744297" y="1537036"/>
          <a:ext cx="10710334" cy="481931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60618"/>
                <a:gridCol w="4880249"/>
                <a:gridCol w="5469467"/>
              </a:tblGrid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Название социально значимого проекта (далее – практика)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827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44475" algn="r"/>
                        </a:tabLs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8822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90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269702" y="357507"/>
            <a:ext cx="9922298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ПОЯСНЕНИЯ ПО РАЗДЕЛАМ ФОРМЫ ЗАЯВКИ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093251"/>
              </p:ext>
            </p:extLst>
          </p:nvPr>
        </p:nvGraphicFramePr>
        <p:xfrm>
          <a:off x="228601" y="1330944"/>
          <a:ext cx="11811001" cy="52079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93833"/>
                <a:gridCol w="2074461"/>
                <a:gridCol w="9342707"/>
              </a:tblGrid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согласно учредительным документам полное и краткое (при наличии) наименование организации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Название социально значимого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проекта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Указывается название проекта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(например, «Десант добрых дел», областной конкурс детского творчества «Созвездие», «Диспетчерские центры связи для граждан с нарушением слуха»)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10160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Указывается одно из следующих направлений: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поддержка семьи, материнства, отцовства и детства;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социальная поддержка детей, инвалидов;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образование и наука;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военно-патриотическое воспитание молодежи;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здоровья граждан, популяризация здорового образа жизни;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развитие культуры и искусства;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окружающей среды.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Либо указывается иное направление</a:t>
                      </a:r>
                      <a:endParaRPr lang="ru-RU" sz="10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Указываются особенности аудитории (например, дети с ограниченными возможностями здоровья; пенсионеры; женщины, воспитывающие детей в возрасте до 3-х лет и так далее)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Описание задач, которые решаются в результате внедрения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Описание сути, механизма запуска и реализации практики, описание решаемой проблемы, механизм реализации (описание конкретных задач, мероприятий, сроков, участников, например, описание основных процессов и видов работ), партнеров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От идеи до запуска (в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месяцах, годах),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указывается год старта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Например, указывается количество 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благополучателей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, мероприятий, издание сборников, разработка обучающих программ, повышение качества социальных услуг и другие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4638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Указываются (в рублях): 1) бюджетные средства, полученные в виде субсидий или грантов (наименование ИОГВ СО и ОМСУ, предоставившего субсидию или грант); 2) средства Фонда президентских грантов; 3) средства из иных источников (наименование источника); 4) пожертвования юридических или физических лиц; 5) собственные средства НКО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Указывается место реализации практики, включая перечень субъектов Российской Федерации, муниципальных образований, в которых она ре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Ф.И.О. полностью, место работы (с указанием должности и подразделения/организации), телефон рабочий /мобильный, адрес электронной почты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Адрес официальной страницы практики в сети Интернет и/или ссылки на страницы практики в социальных сетях (при наличии)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16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801813"/>
              </p:ext>
            </p:extLst>
          </p:nvPr>
        </p:nvGraphicFramePr>
        <p:xfrm>
          <a:off x="447963" y="1452369"/>
          <a:ext cx="11396903" cy="496701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72518"/>
                <a:gridCol w="3056730"/>
                <a:gridCol w="7967655"/>
              </a:tblGrid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Срок</a:t>
                      </a:r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реализации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реализуется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более 3-х лет, что свидетельствует о её востребованности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Соответствие задаче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Решение соответствует заявленной задаче и основным принципам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Эффективность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Соотношение между достигнутым эффектом и используемыми ресурсами</a:t>
                      </a:r>
                    </a:p>
                  </a:txBody>
                  <a:tcPr marL="36195" marR="36195" marT="36195" marB="36195"/>
                </a:tc>
              </a:tr>
              <a:tr h="3827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6050" algn="l"/>
                          <a:tab pos="418211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Актуальность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является новой, нестандартной, отвечает текущим вызовам и задачам</a:t>
                      </a:r>
                    </a:p>
                  </a:txBody>
                  <a:tcPr marL="36195" marR="36195" marT="36195" marB="36195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51130" algn="l"/>
                          <a:tab pos="4186555" algn="l"/>
                        </a:tabLst>
                      </a:pPr>
                      <a:r>
                        <a:rPr lang="ru-RU" sz="1600" b="1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Тиражируемость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/ проект может применяться в других субъектах Российской Федерации</a:t>
                      </a:r>
                    </a:p>
                  </a:txBody>
                  <a:tcPr marL="36195" marR="36195" marT="36195" marB="36195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Охват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От - незначительное количество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благополучателей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; до - практика / проект охватывает большую часть заявленной целевой аудитории на территории ее реализации</a:t>
                      </a:r>
                    </a:p>
                  </a:txBody>
                  <a:tcPr marL="36195" marR="36195" marT="36195" marB="36195"/>
                </a:tc>
              </a:tr>
              <a:tr h="46446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Масштаб деятельности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оценке учитывается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какая организация реализует проект, крупная общественная организация либо небольшая  некоммерческая организация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922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Качество описания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Ясность, однозначность и понятность описания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Общественная значимость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повышает уровень и качество жизни населения</a:t>
                      </a:r>
                    </a:p>
                  </a:txBody>
                  <a:tcPr marL="36195" marR="36195" marT="36195" marB="36195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483427" y="163993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Критерии </a:t>
            </a:r>
            <a:r>
              <a:rPr lang="ru-RU" dirty="0"/>
              <a:t>оценки </a:t>
            </a:r>
            <a:r>
              <a:rPr lang="ru-RU" dirty="0" smtClean="0"/>
              <a:t>заявок экспертами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727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16260" y="86192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Сроки формирования электронной библиотеки лучших практик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auto">
          <a:xfrm>
            <a:off x="4326062" y="1216225"/>
            <a:ext cx="7791583" cy="1138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latin typeface="Century Gothic" panose="020B0502020202020204" pitchFamily="34" charset="0"/>
              </a:rPr>
              <a:t>Н</a:t>
            </a:r>
            <a:r>
              <a:rPr lang="ru-RU" sz="1800" b="1" dirty="0" smtClean="0">
                <a:latin typeface="Century Gothic" panose="020B0502020202020204" pitchFamily="34" charset="0"/>
              </a:rPr>
              <a:t>аправление концепции </a:t>
            </a:r>
            <a:r>
              <a:rPr lang="ru-RU" sz="1800" b="1" dirty="0">
                <a:latin typeface="Century Gothic" panose="020B0502020202020204" pitchFamily="34" charset="0"/>
              </a:rPr>
              <a:t>формирования электронной библиотеки лучших практик </a:t>
            </a:r>
            <a:r>
              <a:rPr lang="ru-RU" sz="1800" b="1" dirty="0" smtClean="0">
                <a:latin typeface="Century Gothic" panose="020B0502020202020204" pitchFamily="34" charset="0"/>
              </a:rPr>
              <a:t>в ИОГВ СО, в ОМСУ, Общественную палату Свердловской области</a:t>
            </a: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62155" y="1191610"/>
            <a:ext cx="2783928" cy="871640"/>
          </a:xfrm>
        </p:spPr>
        <p:txBody>
          <a:bodyPr/>
          <a:lstStyle/>
          <a:p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10 декабря </a:t>
            </a:r>
            <a:r>
              <a:rPr lang="en-US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en-US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2021 года</a:t>
            </a:r>
            <a:endParaRPr lang="ru-RU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071241" y="1564814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326062" y="2091884"/>
            <a:ext cx="8169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</a:rPr>
              <a:t>Сбор и </a:t>
            </a:r>
            <a:r>
              <a:rPr lang="ru-RU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модерация</a:t>
            </a:r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</a:rPr>
              <a:t> заявок согласно концепции: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ИОГВ СО, в том числе с участием непосредственно самих НКО;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</a:t>
            </a:r>
            <a:r>
              <a:rPr lang="ru-RU" b="1" dirty="0">
                <a:latin typeface="Century Gothic" panose="020B0502020202020204" pitchFamily="34" charset="0"/>
              </a:rPr>
              <a:t>м</a:t>
            </a:r>
            <a:r>
              <a:rPr lang="ru-RU" b="1" dirty="0" smtClean="0">
                <a:latin typeface="Century Gothic" panose="020B0502020202020204" pitchFamily="34" charset="0"/>
              </a:rPr>
              <a:t>униципальными общественными палатами </a:t>
            </a:r>
            <a:r>
              <a:rPr lang="ru-RU" b="1" dirty="0">
                <a:latin typeface="Century Gothic" panose="020B0502020202020204" pitchFamily="34" charset="0"/>
              </a:rPr>
              <a:t>(</a:t>
            </a:r>
            <a:r>
              <a:rPr lang="ru-RU" b="1" dirty="0" smtClean="0">
                <a:latin typeface="Century Gothic" panose="020B0502020202020204" pitchFamily="34" charset="0"/>
              </a:rPr>
              <a:t>советами) с </a:t>
            </a:r>
            <a:r>
              <a:rPr lang="ru-RU" b="1" dirty="0">
                <a:latin typeface="Century Gothic" panose="020B0502020202020204" pitchFamily="34" charset="0"/>
              </a:rPr>
              <a:t>участием </a:t>
            </a:r>
            <a:r>
              <a:rPr lang="ru-RU" b="1" dirty="0" smtClean="0">
                <a:latin typeface="Century Gothic" panose="020B0502020202020204" pitchFamily="34" charset="0"/>
              </a:rPr>
              <a:t>НКО, ОМСУ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256" y="2338768"/>
            <a:ext cx="28279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Декабрь 2021 года –март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2022 года 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3071241" y="2601182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326062" y="3335349"/>
            <a:ext cx="81693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Направление ИОГВ СО </a:t>
            </a:r>
            <a:r>
              <a:rPr lang="ru-RU" b="1" dirty="0" smtClean="0">
                <a:latin typeface="Century Gothic" panose="020B0502020202020204" pitchFamily="34" charset="0"/>
              </a:rPr>
              <a:t>заявок в Министерство </a:t>
            </a:r>
            <a:r>
              <a:rPr lang="ru-RU" b="1" dirty="0">
                <a:latin typeface="Century Gothic" panose="020B0502020202020204" pitchFamily="34" charset="0"/>
              </a:rPr>
              <a:t>экономики, </a:t>
            </a:r>
            <a:r>
              <a:rPr lang="ru-RU" b="1" dirty="0" smtClean="0">
                <a:latin typeface="Century Gothic" panose="020B0502020202020204" pitchFamily="34" charset="0"/>
              </a:rPr>
              <a:t>муниципальными общественными палатами – </a:t>
            </a:r>
            <a:r>
              <a:rPr lang="en-US" b="1" dirty="0" smtClean="0">
                <a:latin typeface="Century Gothic" panose="020B0502020202020204" pitchFamily="34" charset="0"/>
              </a:rPr>
              <a:t/>
            </a:r>
            <a:br>
              <a:rPr lang="en-US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в </a:t>
            </a:r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</a:rPr>
              <a:t>Общественную палату </a:t>
            </a:r>
            <a:r>
              <a:rPr lang="ru-RU" b="1" dirty="0">
                <a:latin typeface="Century Gothic" panose="020B0502020202020204" pitchFamily="34" charset="0"/>
              </a:rPr>
              <a:t>Свердловской области</a:t>
            </a:r>
            <a:endParaRPr lang="ru-RU" b="1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418113" y="3572393"/>
            <a:ext cx="2783928" cy="585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20 марта </a:t>
            </a:r>
            <a:endParaRPr lang="en-US" sz="2000" b="1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2022 года</a:t>
            </a:r>
            <a:endParaRPr lang="ru-RU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071240" y="3537126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326062" y="4314137"/>
            <a:ext cx="65094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</a:rPr>
              <a:t>Направление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</a:t>
            </a:r>
            <a:r>
              <a:rPr lang="ru-RU" b="1" dirty="0">
                <a:latin typeface="Century Gothic" panose="020B0502020202020204" pitchFamily="34" charset="0"/>
              </a:rPr>
              <a:t>экономики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полученных от ИОГВ СО заявок в Общественную </a:t>
            </a:r>
            <a:r>
              <a:rPr lang="ru-RU" b="1" dirty="0">
                <a:latin typeface="Century Gothic" panose="020B0502020202020204" pitchFamily="34" charset="0"/>
              </a:rPr>
              <a:t>палату Свердловской </a:t>
            </a:r>
            <a:r>
              <a:rPr lang="ru-RU" b="1" dirty="0" smtClean="0">
                <a:latin typeface="Century Gothic" panose="020B0502020202020204" pitchFamily="34" charset="0"/>
              </a:rPr>
              <a:t>области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418113" y="4565409"/>
            <a:ext cx="3685270" cy="279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 smtClean="0">
                <a:latin typeface="Century Gothic" panose="020B0502020202020204" pitchFamily="34" charset="0"/>
              </a:rPr>
              <a:t>Апрель 2022 года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3071240" y="4446206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екст 3"/>
          <p:cNvSpPr txBox="1">
            <a:spLocks/>
          </p:cNvSpPr>
          <p:nvPr/>
        </p:nvSpPr>
        <p:spPr bwMode="auto">
          <a:xfrm>
            <a:off x="4326062" y="6168407"/>
            <a:ext cx="4977591" cy="6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Формирование</a:t>
            </a:r>
            <a:r>
              <a:rPr lang="ru-RU" sz="1800" b="1" dirty="0" smtClean="0">
                <a:latin typeface="Century Gothic" panose="020B0502020202020204" pitchFamily="34" charset="0"/>
              </a:rPr>
              <a:t> </a:t>
            </a:r>
            <a:r>
              <a:rPr lang="ru-RU" sz="1800" b="1" dirty="0">
                <a:latin typeface="Century Gothic" panose="020B0502020202020204" pitchFamily="34" charset="0"/>
              </a:rPr>
              <a:t>электронной библиотеки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Century Gothic" panose="020B0502020202020204" pitchFamily="34" charset="0"/>
              </a:rPr>
              <a:t>лучших </a:t>
            </a:r>
            <a:r>
              <a:rPr lang="ru-RU" sz="1800" b="1" dirty="0" smtClean="0">
                <a:latin typeface="Century Gothic" panose="020B0502020202020204" pitchFamily="34" charset="0"/>
              </a:rPr>
              <a:t>практик и ее презентация</a:t>
            </a:r>
            <a:endParaRPr lang="ru-RU" sz="1800" b="1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462155" y="5437117"/>
            <a:ext cx="3685270" cy="4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Апрель</a:t>
            </a:r>
            <a:r>
              <a:rPr lang="en-US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–</a:t>
            </a:r>
            <a:r>
              <a:rPr lang="en-US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сентябрь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2022 года</a:t>
            </a: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3071240" y="5386912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62155" y="5992254"/>
            <a:ext cx="41303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latin typeface="Century Gothic" panose="020B0502020202020204" pitchFamily="34" charset="0"/>
                <a:ea typeface="+mj-ea"/>
                <a:cs typeface="+mj-cs"/>
              </a:rPr>
              <a:t>IV </a:t>
            </a:r>
            <a:r>
              <a:rPr lang="ru-RU" sz="2000" b="1" dirty="0">
                <a:latin typeface="Century Gothic" panose="020B0502020202020204" pitchFamily="34" charset="0"/>
                <a:ea typeface="+mj-ea"/>
                <a:cs typeface="+mj-cs"/>
              </a:rPr>
              <a:t>квартал </a:t>
            </a:r>
            <a:endParaRPr lang="en-US" sz="2000" b="1" dirty="0">
              <a:latin typeface="Century Gothic" panose="020B0502020202020204" pitchFamily="34" charset="0"/>
              <a:ea typeface="+mj-ea"/>
              <a:cs typeface="+mj-cs"/>
            </a:endParaRPr>
          </a:p>
          <a:p>
            <a:pPr algn="just"/>
            <a:r>
              <a:rPr lang="ru-RU" sz="2000" b="1" dirty="0">
                <a:latin typeface="Century Gothic" panose="020B0502020202020204" pitchFamily="34" charset="0"/>
                <a:ea typeface="+mj-ea"/>
                <a:cs typeface="+mj-cs"/>
              </a:rPr>
              <a:t>2022 года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26062" y="5237467"/>
            <a:ext cx="9000775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dirty="0">
                <a:latin typeface="Century Gothic" panose="020B0502020202020204" pitchFamily="34" charset="0"/>
              </a:rPr>
              <a:t>Организация </a:t>
            </a:r>
            <a:r>
              <a:rPr lang="ru-RU" b="1" dirty="0">
                <a:solidFill>
                  <a:srgbClr val="0070C0"/>
                </a:solidFill>
                <a:latin typeface="Century Gothic" panose="020B0502020202020204" pitchFamily="34" charset="0"/>
              </a:rPr>
              <a:t>Общественной палатой </a:t>
            </a:r>
            <a:r>
              <a:rPr lang="ru-RU" b="1" dirty="0">
                <a:latin typeface="Century Gothic" panose="020B0502020202020204" pitchFamily="34" charset="0"/>
              </a:rPr>
              <a:t>Свердловской области </a:t>
            </a:r>
            <a:r>
              <a:rPr lang="ru-RU" b="1" dirty="0" smtClean="0">
                <a:latin typeface="Century Gothic" panose="020B0502020202020204" pitchFamily="34" charset="0"/>
              </a:rPr>
              <a:t/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экспертизы заявок </a:t>
            </a:r>
            <a:r>
              <a:rPr lang="ru-RU" b="1" dirty="0">
                <a:latin typeface="Century Gothic" panose="020B0502020202020204" pitchFamily="34" charset="0"/>
              </a:rPr>
              <a:t>широким кругом </a:t>
            </a:r>
            <a:r>
              <a:rPr lang="ru-RU" b="1" dirty="0" smtClean="0">
                <a:latin typeface="Century Gothic" panose="020B0502020202020204" pitchFamily="34" charset="0"/>
              </a:rPr>
              <a:t>экспертов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и народного </a:t>
            </a:r>
            <a:r>
              <a:rPr lang="ru-RU" b="1" dirty="0">
                <a:latin typeface="Century Gothic" panose="020B0502020202020204" pitchFamily="34" charset="0"/>
              </a:rPr>
              <a:t>голосования за практики </a:t>
            </a:r>
            <a:r>
              <a:rPr lang="ru-RU" b="1" dirty="0" smtClean="0">
                <a:latin typeface="Century Gothic" panose="020B0502020202020204" pitchFamily="34" charset="0"/>
              </a:rPr>
              <a:t/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на </a:t>
            </a:r>
            <a:r>
              <a:rPr lang="ru-RU" b="1" dirty="0">
                <a:latin typeface="Century Gothic" panose="020B0502020202020204" pitchFamily="34" charset="0"/>
              </a:rPr>
              <a:t>сайте Общественной палаты Свердловской </a:t>
            </a:r>
            <a:r>
              <a:rPr lang="ru-RU" b="1" dirty="0" smtClean="0">
                <a:latin typeface="Century Gothic" panose="020B0502020202020204" pitchFamily="34" charset="0"/>
              </a:rPr>
              <a:t>области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>
            <a:off x="3071240" y="6137850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673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9531</TotalTime>
  <Words>803</Words>
  <Application>Microsoft Office PowerPoint</Application>
  <PresentationFormat>Широкоэкранный</PresentationFormat>
  <Paragraphs>190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10 декабря  2021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Якерсберг Анна Андреевна</dc:creator>
  <cp:lastModifiedBy>Камалетдинова Людмила Александровна</cp:lastModifiedBy>
  <cp:revision>373</cp:revision>
  <cp:lastPrinted>2023-10-18T12:16:11Z</cp:lastPrinted>
  <dcterms:created xsi:type="dcterms:W3CDTF">2019-12-28T09:50:38Z</dcterms:created>
  <dcterms:modified xsi:type="dcterms:W3CDTF">2023-10-31T12:59:15Z</dcterms:modified>
</cp:coreProperties>
</file>